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63" r:id="rId5"/>
    <p:sldId id="262" r:id="rId6"/>
    <p:sldId id="260" r:id="rId7"/>
    <p:sldId id="265" r:id="rId8"/>
    <p:sldId id="266" r:id="rId9"/>
    <p:sldId id="268" r:id="rId10"/>
    <p:sldId id="272" r:id="rId11"/>
    <p:sldId id="273" r:id="rId12"/>
    <p:sldId id="275" r:id="rId13"/>
    <p:sldId id="274" r:id="rId14"/>
    <p:sldId id="278"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5D8851-F216-480C-8712-DA8734DCA7E9}" type="datetimeFigureOut">
              <a:rPr lang="en-AU" smtClean="0"/>
              <a:pPr/>
              <a:t>31/08/2011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F9188F-5CC7-49D3-9BB1-285965CA607E}" type="slidenum">
              <a:rPr lang="en-AU" smtClean="0"/>
              <a:pPr/>
              <a:t>‹#›</a:t>
            </a:fld>
            <a:endParaRPr lang="en-AU"/>
          </a:p>
        </p:txBody>
      </p:sp>
    </p:spTree>
    <p:extLst>
      <p:ext uri="{BB962C8B-B14F-4D97-AF65-F5344CB8AC3E}">
        <p14:creationId xmlns:p14="http://schemas.microsoft.com/office/powerpoint/2010/main" xmlns="" val="919410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Three examples, one each from the three </a:t>
            </a:r>
            <a:r>
              <a:rPr lang="en-AU" dirty="0" err="1" smtClean="0"/>
              <a:t>panelists</a:t>
            </a:r>
            <a:r>
              <a:rPr lang="en-AU" dirty="0" smtClean="0"/>
              <a:t> here today.  Have presented in relation to my early years programs</a:t>
            </a:r>
            <a:r>
              <a:rPr lang="en-AU" baseline="0" dirty="0" smtClean="0"/>
              <a:t> synthesis at previous AES conference but taking a different slice of it today.  Margaret and Geoff each presenting more detail about other aspects of their syntheses in their presentations in a minute.  For each example: introduce ‘the task’, the ‘family of programs’, and the broad approach to developing the original rough theory to be refined.</a:t>
            </a:r>
            <a:endParaRPr lang="en-AU" dirty="0"/>
          </a:p>
        </p:txBody>
      </p:sp>
      <p:sp>
        <p:nvSpPr>
          <p:cNvPr id="4" name="Slide Number Placeholder 3"/>
          <p:cNvSpPr>
            <a:spLocks noGrp="1"/>
          </p:cNvSpPr>
          <p:nvPr>
            <p:ph type="sldNum" sz="quarter" idx="10"/>
          </p:nvPr>
        </p:nvSpPr>
        <p:spPr/>
        <p:txBody>
          <a:bodyPr/>
          <a:lstStyle/>
          <a:p>
            <a:fld id="{4FF9188F-5CC7-49D3-9BB1-285965CA607E}" type="slidenum">
              <a:rPr lang="en-AU" smtClean="0"/>
              <a:pPr/>
              <a:t>4</a:t>
            </a:fld>
            <a:endParaRPr lang="en-AU"/>
          </a:p>
        </p:txBody>
      </p:sp>
    </p:spTree>
    <p:extLst>
      <p:ext uri="{BB962C8B-B14F-4D97-AF65-F5344CB8AC3E}">
        <p14:creationId xmlns:p14="http://schemas.microsoft.com/office/powerpoint/2010/main" xmlns="" val="1307655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I’ve used this slide before in AES presentations – shows layers of substantive theory from which</a:t>
            </a:r>
            <a:r>
              <a:rPr lang="en-AU" baseline="0" dirty="0" smtClean="0"/>
              <a:t> the tentative theory was developed. These were identified in part from program theory – some programs within the centre were explicitly theory based, and in part from hearing the ways service providers talked about their programs.</a:t>
            </a:r>
            <a:r>
              <a:rPr lang="en-AU" dirty="0" smtClean="0"/>
              <a:t>  Note</a:t>
            </a:r>
            <a:r>
              <a:rPr lang="en-AU" baseline="0" dirty="0" smtClean="0"/>
              <a:t> that bottom level is intra- and inter-personal, applies in close relationships; second level is inter-personal and social; third level is community and highest level is societal. </a:t>
            </a:r>
            <a:r>
              <a:rPr lang="en-AU" sz="1200" kern="1200" dirty="0" smtClean="0">
                <a:solidFill>
                  <a:schemeClr val="tx1"/>
                </a:solidFill>
                <a:effectLst/>
                <a:latin typeface="+mn-lt"/>
                <a:ea typeface="+mn-ea"/>
                <a:cs typeface="+mn-cs"/>
              </a:rPr>
              <a:t>This map differs from other ‘nested’ theories (such as </a:t>
            </a:r>
            <a:r>
              <a:rPr lang="en-AU" sz="1200" kern="1200" dirty="0" err="1" smtClean="0">
                <a:solidFill>
                  <a:schemeClr val="tx1"/>
                </a:solidFill>
                <a:effectLst/>
                <a:latin typeface="+mn-lt"/>
                <a:ea typeface="+mn-ea"/>
                <a:cs typeface="+mn-cs"/>
              </a:rPr>
              <a:t>Bronfenbrenner’s</a:t>
            </a:r>
            <a:r>
              <a:rPr lang="en-AU" sz="1200" kern="1200" dirty="0" smtClean="0">
                <a:solidFill>
                  <a:schemeClr val="tx1"/>
                </a:solidFill>
                <a:effectLst/>
                <a:latin typeface="+mn-lt"/>
                <a:ea typeface="+mn-ea"/>
                <a:cs typeface="+mn-cs"/>
              </a:rPr>
              <a:t> ecological theory of human development) because it maps mechanisms rather than structures.  It was posited that attachment style acts as a mechanism generating differences in judgements of self and others, which in turn act as a mechanism generating differences in social capital, which in turn act as a mechanism generating social inclusion and exclusion. The same factors then operate as mechanisms for (or contexts affecting) the levels ‘below’ them in the model.  Thus the model helps to explain both developmental outcomes for individuals and the inter-generational transmission of social contexts and social problems.  </a:t>
            </a:r>
            <a:endParaRPr lang="en-AU" dirty="0"/>
          </a:p>
        </p:txBody>
      </p:sp>
      <p:sp>
        <p:nvSpPr>
          <p:cNvPr id="4" name="Slide Number Placeholder 3"/>
          <p:cNvSpPr>
            <a:spLocks noGrp="1"/>
          </p:cNvSpPr>
          <p:nvPr>
            <p:ph type="sldNum" sz="quarter" idx="10"/>
          </p:nvPr>
        </p:nvSpPr>
        <p:spPr/>
        <p:txBody>
          <a:bodyPr/>
          <a:lstStyle/>
          <a:p>
            <a:fld id="{4FF9188F-5CC7-49D3-9BB1-285965CA607E}" type="slidenum">
              <a:rPr lang="en-AU" smtClean="0"/>
              <a:pPr/>
              <a:t>6</a:t>
            </a:fld>
            <a:endParaRPr lang="en-AU"/>
          </a:p>
        </p:txBody>
      </p:sp>
    </p:spTree>
    <p:extLst>
      <p:ext uri="{BB962C8B-B14F-4D97-AF65-F5344CB8AC3E}">
        <p14:creationId xmlns:p14="http://schemas.microsoft.com/office/powerpoint/2010/main" xmlns="" val="900885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second stage of the theory was to map attachment styles – a fundamental aspect of attachment theory – against intra</a:t>
            </a:r>
            <a:r>
              <a:rPr lang="en-AU" baseline="0" dirty="0" smtClean="0"/>
              <a:t> personal, interpersonal, social levels.  (In the thesis, the boxes were populated. </a:t>
            </a:r>
            <a:r>
              <a:rPr lang="en-AU" baseline="0" dirty="0" smtClean="0">
                <a:sym typeface="Wingdings" pitchFamily="2" charset="2"/>
              </a:rPr>
              <a:t> )  </a:t>
            </a:r>
            <a:r>
              <a:rPr lang="en-AU" baseline="0" dirty="0" smtClean="0"/>
              <a:t>This served two purposes: checked that coherent ‘map’  could be constructed across the two axes, and provided a disaggregated summary sketch of some elements of reasoning (views of self and others), ways of relating (relationship style), and context (social capital and social inclusion) THAT were likely to be of relevance both to child-rearing and to responses to services.  That then provided a basis for theorising how different groups might respond to interactions. </a:t>
            </a:r>
            <a:endParaRPr lang="en-AU" dirty="0"/>
          </a:p>
        </p:txBody>
      </p:sp>
      <p:sp>
        <p:nvSpPr>
          <p:cNvPr id="4" name="Slide Number Placeholder 3"/>
          <p:cNvSpPr>
            <a:spLocks noGrp="1"/>
          </p:cNvSpPr>
          <p:nvPr>
            <p:ph type="sldNum" sz="quarter" idx="10"/>
          </p:nvPr>
        </p:nvSpPr>
        <p:spPr/>
        <p:txBody>
          <a:bodyPr/>
          <a:lstStyle/>
          <a:p>
            <a:fld id="{4FF9188F-5CC7-49D3-9BB1-285965CA607E}" type="slidenum">
              <a:rPr lang="en-AU" smtClean="0"/>
              <a:pPr/>
              <a:t>7</a:t>
            </a:fld>
            <a:endParaRPr lang="en-AU"/>
          </a:p>
        </p:txBody>
      </p:sp>
    </p:spTree>
    <p:extLst>
      <p:ext uri="{BB962C8B-B14F-4D97-AF65-F5344CB8AC3E}">
        <p14:creationId xmlns:p14="http://schemas.microsoft.com/office/powerpoint/2010/main" xmlns="" val="3517265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Theory map 2 had disaggregated participants and in a sense ‘mapped them’ against the original</a:t>
            </a:r>
            <a:r>
              <a:rPr lang="en-AU" baseline="0" dirty="0" smtClean="0"/>
              <a:t> four levels of theory</a:t>
            </a:r>
            <a:r>
              <a:rPr lang="en-AU" dirty="0" smtClean="0"/>
              <a:t>;</a:t>
            </a:r>
            <a:r>
              <a:rPr lang="en-AU" baseline="0" dirty="0" smtClean="0"/>
              <a:t> Theory map 3 tried to do the same (in column 2) for some broad types of interventions; then extrapolated results from Theory Map 2 against those types of interventions.  So by this stage we have a rough basis for suggesting some kinds of programs might work better or worse for certain sub-groups of people, BASED ON their attachment style, their judgements of others, their access to various kinds of social capital, and their likely level of social inclusion or exclusion.  Not a good match at level 2 (social judgements theory – individual change programs) -  but worked ok for other levels. </a:t>
            </a:r>
            <a:endParaRPr lang="en-AU" dirty="0"/>
          </a:p>
        </p:txBody>
      </p:sp>
      <p:sp>
        <p:nvSpPr>
          <p:cNvPr id="4" name="Slide Number Placeholder 3"/>
          <p:cNvSpPr>
            <a:spLocks noGrp="1"/>
          </p:cNvSpPr>
          <p:nvPr>
            <p:ph type="sldNum" sz="quarter" idx="10"/>
          </p:nvPr>
        </p:nvSpPr>
        <p:spPr/>
        <p:txBody>
          <a:bodyPr/>
          <a:lstStyle/>
          <a:p>
            <a:fld id="{4FF9188F-5CC7-49D3-9BB1-285965CA607E}" type="slidenum">
              <a:rPr lang="en-AU" smtClean="0"/>
              <a:pPr/>
              <a:t>8</a:t>
            </a:fld>
            <a:endParaRPr lang="en-AU"/>
          </a:p>
        </p:txBody>
      </p:sp>
    </p:spTree>
    <p:extLst>
      <p:ext uri="{BB962C8B-B14F-4D97-AF65-F5344CB8AC3E}">
        <p14:creationId xmlns:p14="http://schemas.microsoft.com/office/powerpoint/2010/main" xmlns="" val="241905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AU" dirty="0" smtClean="0"/>
              <a:t>The</a:t>
            </a:r>
            <a:r>
              <a:rPr lang="en-AU" baseline="0" dirty="0" smtClean="0"/>
              <a:t> final stage was to theorise how and why those patterns of interaction between services and families might generate negative outcomes for children from the most disadvantaged families. </a:t>
            </a:r>
            <a:r>
              <a:rPr lang="en-AU" sz="1200" kern="1200" dirty="0" smtClean="0">
                <a:solidFill>
                  <a:schemeClr val="tx1"/>
                </a:solidFill>
                <a:effectLst/>
                <a:latin typeface="+mn-lt"/>
                <a:ea typeface="+mn-ea"/>
                <a:cs typeface="+mn-cs"/>
              </a:rPr>
              <a:t>Early intervention programs target families with multiple and complex needs – although levels of disadvantage and the number and complexity of needs vary significantly within the target populations. Parents in families with multiple and complex needs may be more likely to demonstrate insecure or unresolved attachments.  Infants and children in such families may be more likely to develop insecure or disorganised attachments. Individuals with insecure and disorganised attachments are likely to demonstrate reduced social skills and are more likely to make negative judgements of themselves and others. The higher prevalence of attachment issues amongst socially excluded populations may explain lower rates of enrolment, higher rates of drop-out, or programs finding the most disadvantaged participants ‘hard to engage’.</a:t>
            </a:r>
          </a:p>
          <a:p>
            <a:pPr lvl="0"/>
            <a:r>
              <a:rPr lang="en-AU" sz="1200" kern="1200" dirty="0" smtClean="0">
                <a:solidFill>
                  <a:schemeClr val="tx1"/>
                </a:solidFill>
                <a:effectLst/>
                <a:latin typeface="+mn-lt"/>
                <a:ea typeface="+mn-ea"/>
                <a:cs typeface="+mn-cs"/>
              </a:rPr>
              <a:t>Adults with insecure or unresolved attachments who do engage in early intervention programs may be:</a:t>
            </a:r>
          </a:p>
          <a:p>
            <a:pPr lvl="1"/>
            <a:r>
              <a:rPr lang="en-AU" sz="1200" kern="1200" dirty="0" smtClean="0">
                <a:solidFill>
                  <a:schemeClr val="tx1"/>
                </a:solidFill>
                <a:effectLst/>
                <a:latin typeface="+mn-lt"/>
                <a:ea typeface="+mn-ea"/>
                <a:cs typeface="+mn-cs"/>
              </a:rPr>
              <a:t>more likely to have negative opinions of themselves (shame, guilt, depression) triggered by the intervention, which may lead to less engaged or potentially more aversive parenting;</a:t>
            </a:r>
          </a:p>
          <a:p>
            <a:pPr lvl="1"/>
            <a:r>
              <a:rPr lang="en-AU" sz="1200" kern="1200" dirty="0" smtClean="0">
                <a:solidFill>
                  <a:schemeClr val="tx1"/>
                </a:solidFill>
                <a:effectLst/>
                <a:latin typeface="+mn-lt"/>
                <a:ea typeface="+mn-ea"/>
                <a:cs typeface="+mn-cs"/>
              </a:rPr>
              <a:t>more likely to have their own attachment issues triggered (anything from a decreased sense of safety because of the intervention being offered, through to threat of ‘loss of a significant relationship’ with program staff for those who do engage), which may also lead to less engaged or potentially more aversive parenting.</a:t>
            </a:r>
          </a:p>
          <a:p>
            <a:pPr lvl="0"/>
            <a:r>
              <a:rPr lang="en-AU" sz="1200" kern="1200" dirty="0" smtClean="0">
                <a:solidFill>
                  <a:schemeClr val="tx1"/>
                </a:solidFill>
                <a:effectLst/>
                <a:latin typeface="+mn-lt"/>
                <a:ea typeface="+mn-ea"/>
                <a:cs typeface="+mn-cs"/>
              </a:rPr>
              <a:t>Less engaged or more aversive parenting in turn triggers children’s attachment systems.  When the attachment system is activated, the exploratory system is ‘turned off’:  the child cannot pay attention to learning until such time as the distress has been alleviated.  Children with insecure attachments spend more time in distress:  their distress is not alleviated by the care-giver, the attachment system stays activated and the exploratory system stays off. </a:t>
            </a:r>
            <a:r>
              <a:rPr lang="en-AU" sz="1200" kern="1200" smtClean="0">
                <a:solidFill>
                  <a:schemeClr val="tx1"/>
                </a:solidFill>
                <a:effectLst/>
                <a:latin typeface="+mn-lt"/>
                <a:ea typeface="+mn-ea"/>
                <a:cs typeface="+mn-cs"/>
              </a:rPr>
              <a:t>This may explain lower cognitive development outcomes. </a:t>
            </a:r>
          </a:p>
          <a:p>
            <a:pPr lvl="0"/>
            <a:r>
              <a:rPr lang="en-AU"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4FF9188F-5CC7-49D3-9BB1-285965CA607E}" type="slidenum">
              <a:rPr lang="en-AU" smtClean="0"/>
              <a:pPr/>
              <a:t>9</a:t>
            </a:fld>
            <a:endParaRPr lang="en-AU"/>
          </a:p>
        </p:txBody>
      </p:sp>
    </p:spTree>
    <p:extLst>
      <p:ext uri="{BB962C8B-B14F-4D97-AF65-F5344CB8AC3E}">
        <p14:creationId xmlns:p14="http://schemas.microsoft.com/office/powerpoint/2010/main" xmlns="" val="1373671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AU" smtClean="0"/>
          </a:p>
        </p:txBody>
      </p:sp>
      <p:sp>
        <p:nvSpPr>
          <p:cNvPr id="38916" name="Slide Number Placeholder 3"/>
          <p:cNvSpPr>
            <a:spLocks noGrp="1"/>
          </p:cNvSpPr>
          <p:nvPr>
            <p:ph type="sldNum" sz="quarter" idx="5"/>
          </p:nvPr>
        </p:nvSpPr>
        <p:spPr/>
        <p:txBody>
          <a:bodyPr/>
          <a:lstStyle/>
          <a:p>
            <a:pPr>
              <a:defRPr/>
            </a:pPr>
            <a:fld id="{999A697B-AE56-4E03-BDFD-278B520AD9F2}" type="slidenum">
              <a:rPr lang="en-US" smtClean="0"/>
              <a:pPr>
                <a:defRPr/>
              </a:pPr>
              <a:t>12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AU" smtClean="0"/>
          </a:p>
        </p:txBody>
      </p:sp>
      <p:sp>
        <p:nvSpPr>
          <p:cNvPr id="39940" name="Slide Number Placeholder 3"/>
          <p:cNvSpPr>
            <a:spLocks noGrp="1"/>
          </p:cNvSpPr>
          <p:nvPr>
            <p:ph type="sldNum" sz="quarter" idx="5"/>
          </p:nvPr>
        </p:nvSpPr>
        <p:spPr/>
        <p:txBody>
          <a:bodyPr/>
          <a:lstStyle/>
          <a:p>
            <a:pPr>
              <a:defRPr/>
            </a:pPr>
            <a:fld id="{B3AA53E2-4EB1-468A-B5F5-2A580611A69A}" type="slidenum">
              <a:rPr lang="en-US" smtClean="0"/>
              <a:pPr>
                <a:defRPr/>
              </a:pPr>
              <a:t>13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17918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229346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206103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1935933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265485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3845862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3937207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595272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2805812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4209495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ED11CD-1F9E-42D7-86BF-0B35482BFA6C}" type="datetimeFigureOut">
              <a:rPr lang="en-AU" smtClean="0"/>
              <a:pPr/>
              <a:t>31/08/2011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312242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bg2">
                <a:tint val="80000"/>
                <a:satMod val="300000"/>
              </a:schemeClr>
            </a:gs>
            <a:gs pos="78000">
              <a:schemeClr val="bg2">
                <a:shade val="30000"/>
                <a:satMod val="200000"/>
                <a:lumMod val="92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ED11CD-1F9E-42D7-86BF-0B35482BFA6C}" type="datetimeFigureOut">
              <a:rPr lang="en-AU" smtClean="0"/>
              <a:pPr/>
              <a:t>31/08/2011</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700F49-EB01-4D6E-A6C5-EE7251A2CA19}" type="slidenum">
              <a:rPr lang="en-AU" smtClean="0"/>
              <a:pPr/>
              <a:t>‹#›</a:t>
            </a:fld>
            <a:endParaRPr lang="en-AU"/>
          </a:p>
        </p:txBody>
      </p:sp>
    </p:spTree>
    <p:extLst>
      <p:ext uri="{BB962C8B-B14F-4D97-AF65-F5344CB8AC3E}">
        <p14:creationId xmlns:p14="http://schemas.microsoft.com/office/powerpoint/2010/main" xmlns="" val="367925399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Constructing the initial theory</a:t>
            </a:r>
            <a:endParaRPr lang="en-AU" dirty="0"/>
          </a:p>
        </p:txBody>
      </p:sp>
      <p:sp>
        <p:nvSpPr>
          <p:cNvPr id="3" name="Subtitle 2"/>
          <p:cNvSpPr>
            <a:spLocks noGrp="1"/>
          </p:cNvSpPr>
          <p:nvPr>
            <p:ph type="subTitle" idx="1"/>
          </p:nvPr>
        </p:nvSpPr>
        <p:spPr/>
        <p:txBody>
          <a:bodyPr>
            <a:normAutofit fontScale="85000" lnSpcReduction="20000"/>
          </a:bodyPr>
          <a:lstStyle/>
          <a:p>
            <a:r>
              <a:rPr lang="en-AU" sz="3800" dirty="0" smtClean="0"/>
              <a:t>Realist Synthesis Panel Session</a:t>
            </a:r>
          </a:p>
          <a:p>
            <a:r>
              <a:rPr lang="en-AU" dirty="0" smtClean="0"/>
              <a:t>Dr Gill Westhorp</a:t>
            </a:r>
          </a:p>
          <a:p>
            <a:r>
              <a:rPr lang="en-AU" dirty="0" smtClean="0"/>
              <a:t>Dr Margaret Cargo</a:t>
            </a:r>
          </a:p>
          <a:p>
            <a:r>
              <a:rPr lang="en-AU" dirty="0" smtClean="0"/>
              <a:t>Dr Geoff Wong</a:t>
            </a:r>
          </a:p>
        </p:txBody>
      </p:sp>
    </p:spTree>
    <p:extLst>
      <p:ext uri="{BB962C8B-B14F-4D97-AF65-F5344CB8AC3E}">
        <p14:creationId xmlns:p14="http://schemas.microsoft.com/office/powerpoint/2010/main" xmlns="" val="4228647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AU" dirty="0" smtClean="0"/>
              <a:t>Example 2: Aboriginal Children &amp;Young People’s Social &amp;Emotional Wellbeing </a:t>
            </a:r>
            <a:endParaRPr lang="en-AU" dirty="0"/>
          </a:p>
        </p:txBody>
      </p:sp>
      <p:sp>
        <p:nvSpPr>
          <p:cNvPr id="3" name="Content Placeholder 2"/>
          <p:cNvSpPr>
            <a:spLocks noGrp="1"/>
          </p:cNvSpPr>
          <p:nvPr>
            <p:ph idx="1"/>
          </p:nvPr>
        </p:nvSpPr>
        <p:spPr/>
        <p:txBody>
          <a:bodyPr>
            <a:normAutofit fontScale="92500"/>
          </a:bodyPr>
          <a:lstStyle/>
          <a:p>
            <a:r>
              <a:rPr lang="en-AU" dirty="0" smtClean="0"/>
              <a:t>Task: to explain </a:t>
            </a:r>
            <a:r>
              <a:rPr lang="en-AU" i="1" dirty="0" smtClean="0"/>
              <a:t>mechanisms</a:t>
            </a:r>
            <a:r>
              <a:rPr lang="en-AU" dirty="0" smtClean="0"/>
              <a:t> generating SEWB  </a:t>
            </a:r>
            <a:endParaRPr lang="en-AU" sz="2800" dirty="0" smtClean="0"/>
          </a:p>
          <a:p>
            <a:pPr>
              <a:defRPr/>
            </a:pPr>
            <a:r>
              <a:rPr lang="en-AU" dirty="0" smtClean="0"/>
              <a:t>Multiple families of programs: </a:t>
            </a:r>
            <a:r>
              <a:rPr lang="en-AU" dirty="0" smtClean="0">
                <a:latin typeface="Calibri" pitchFamily="34" charset="0"/>
              </a:rPr>
              <a:t>Education; Cultural </a:t>
            </a:r>
            <a:r>
              <a:rPr lang="en-AU" dirty="0">
                <a:latin typeface="Calibri" pitchFamily="34" charset="0"/>
              </a:rPr>
              <a:t>pride/ </a:t>
            </a:r>
            <a:r>
              <a:rPr lang="en-AU" dirty="0" smtClean="0">
                <a:latin typeface="Calibri" pitchFamily="34" charset="0"/>
              </a:rPr>
              <a:t>identity; Family strengthening;  Community strengthening; Adverse mental </a:t>
            </a:r>
            <a:r>
              <a:rPr lang="en-AU" dirty="0">
                <a:latin typeface="Calibri" pitchFamily="34" charset="0"/>
              </a:rPr>
              <a:t>h</a:t>
            </a:r>
            <a:r>
              <a:rPr lang="en-AU" dirty="0" smtClean="0">
                <a:latin typeface="Calibri" pitchFamily="34" charset="0"/>
              </a:rPr>
              <a:t>ealth; Substance </a:t>
            </a:r>
            <a:r>
              <a:rPr lang="en-AU" dirty="0">
                <a:latin typeface="Calibri" pitchFamily="34" charset="0"/>
              </a:rPr>
              <a:t>u</a:t>
            </a:r>
            <a:r>
              <a:rPr lang="en-AU" dirty="0" smtClean="0">
                <a:latin typeface="Calibri" pitchFamily="34" charset="0"/>
              </a:rPr>
              <a:t>se; crime </a:t>
            </a:r>
            <a:r>
              <a:rPr lang="en-AU" dirty="0">
                <a:latin typeface="Calibri" pitchFamily="34" charset="0"/>
              </a:rPr>
              <a:t>&amp; v</a:t>
            </a:r>
            <a:r>
              <a:rPr lang="en-AU" dirty="0" smtClean="0">
                <a:latin typeface="Calibri" pitchFamily="34" charset="0"/>
              </a:rPr>
              <a:t>iolence. </a:t>
            </a:r>
            <a:r>
              <a:rPr lang="en-AU" dirty="0" smtClean="0"/>
              <a:t>Complicated and complex programs, various </a:t>
            </a:r>
            <a:r>
              <a:rPr lang="en-AU" dirty="0" err="1" smtClean="0"/>
              <a:t>ToC</a:t>
            </a:r>
            <a:endParaRPr lang="en-AU" dirty="0" smtClean="0"/>
          </a:p>
          <a:p>
            <a:r>
              <a:rPr lang="en-AU" dirty="0" smtClean="0"/>
              <a:t>The approach to theory elicitation: CMOCs, stakeholder consultation, literature scan for ‘candidate theories’</a:t>
            </a:r>
            <a:endParaRPr lang="en-AU" dirty="0"/>
          </a:p>
        </p:txBody>
      </p:sp>
    </p:spTree>
    <p:extLst>
      <p:ext uri="{BB962C8B-B14F-4D97-AF65-F5344CB8AC3E}">
        <p14:creationId xmlns:p14="http://schemas.microsoft.com/office/powerpoint/2010/main" xmlns="" val="2891633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Starting with CMOCs…</a:t>
            </a:r>
            <a:endParaRPr lang="en-AU" dirty="0"/>
          </a:p>
        </p:txBody>
      </p:sp>
      <p:sp>
        <p:nvSpPr>
          <p:cNvPr id="3" name="Content Placeholder 2"/>
          <p:cNvSpPr>
            <a:spLocks noGrp="1"/>
          </p:cNvSpPr>
          <p:nvPr>
            <p:ph idx="1"/>
          </p:nvPr>
        </p:nvSpPr>
        <p:spPr/>
        <p:txBody>
          <a:bodyPr>
            <a:normAutofit lnSpcReduction="10000"/>
          </a:bodyPr>
          <a:lstStyle/>
          <a:p>
            <a:r>
              <a:rPr lang="en-AU" dirty="0" smtClean="0"/>
              <a:t>Huge diversity in program activities, target groups, aims</a:t>
            </a:r>
          </a:p>
          <a:p>
            <a:r>
              <a:rPr lang="en-AU" dirty="0" smtClean="0"/>
              <a:t>Poor quality of data for C, M and </a:t>
            </a:r>
            <a:r>
              <a:rPr lang="en-AU" dirty="0" err="1" smtClean="0"/>
              <a:t>Os</a:t>
            </a:r>
            <a:endParaRPr lang="en-AU" dirty="0" smtClean="0"/>
          </a:p>
          <a:p>
            <a:r>
              <a:rPr lang="en-AU" dirty="0" smtClean="0"/>
              <a:t>But: common themes in relation to early stages – ‘without engagement, nothing else follows’</a:t>
            </a:r>
          </a:p>
          <a:p>
            <a:r>
              <a:rPr lang="en-AU" dirty="0" smtClean="0"/>
              <a:t>Focus on CMOs for engagement</a:t>
            </a:r>
          </a:p>
          <a:p>
            <a:r>
              <a:rPr lang="en-AU" dirty="0" smtClean="0"/>
              <a:t>Scoping study + stakeholder consultations to identify ‘candidate theories’</a:t>
            </a:r>
            <a:endParaRPr lang="en-AU" dirty="0"/>
          </a:p>
        </p:txBody>
      </p:sp>
    </p:spTree>
    <p:extLst>
      <p:ext uri="{BB962C8B-B14F-4D97-AF65-F5344CB8AC3E}">
        <p14:creationId xmlns:p14="http://schemas.microsoft.com/office/powerpoint/2010/main" xmlns="" val="1186680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042988" y="0"/>
            <a:ext cx="7772400" cy="1143000"/>
          </a:xfrm>
        </p:spPr>
        <p:txBody>
          <a:bodyPr/>
          <a:lstStyle/>
          <a:p>
            <a:pPr algn="ctr"/>
            <a:r>
              <a:rPr lang="en-AU" sz="4000" smtClean="0">
                <a:latin typeface="Calibri" pitchFamily="34" charset="0"/>
              </a:rPr>
              <a:t>Candidate Theories</a:t>
            </a:r>
          </a:p>
        </p:txBody>
      </p:sp>
      <p:sp>
        <p:nvSpPr>
          <p:cNvPr id="13315" name="Content Placeholder 2"/>
          <p:cNvSpPr>
            <a:spLocks noGrp="1"/>
          </p:cNvSpPr>
          <p:nvPr>
            <p:ph idx="1"/>
          </p:nvPr>
        </p:nvSpPr>
        <p:spPr>
          <a:xfrm>
            <a:off x="900113" y="1052513"/>
            <a:ext cx="6264275" cy="5329237"/>
          </a:xfrm>
        </p:spPr>
        <p:txBody>
          <a:bodyPr/>
          <a:lstStyle/>
          <a:p>
            <a:r>
              <a:rPr lang="en-AU" sz="2000" b="1" smtClean="0"/>
              <a:t>Cultural respect framework </a:t>
            </a:r>
            <a:r>
              <a:rPr lang="en-AU" sz="2000" i="1" smtClean="0"/>
              <a:t>(Australian Health Minister’s Advisory Council 2004-2009)</a:t>
            </a:r>
          </a:p>
          <a:p>
            <a:pPr lvl="1">
              <a:spcBef>
                <a:spcPct val="0"/>
              </a:spcBef>
            </a:pPr>
            <a:r>
              <a:rPr lang="en-AU" sz="2000" smtClean="0"/>
              <a:t>Trust and respect are important to relationships</a:t>
            </a:r>
          </a:p>
          <a:p>
            <a:r>
              <a:rPr lang="en-AU" sz="2000" b="1" smtClean="0"/>
              <a:t>Social identity theory </a:t>
            </a:r>
            <a:r>
              <a:rPr lang="en-AU" sz="2000" i="1" smtClean="0"/>
              <a:t>(Turner, 1991, 1999)</a:t>
            </a:r>
          </a:p>
          <a:p>
            <a:pPr lvl="1">
              <a:spcBef>
                <a:spcPct val="0"/>
              </a:spcBef>
            </a:pPr>
            <a:r>
              <a:rPr lang="en-AU" sz="2000" smtClean="0"/>
              <a:t>Shared history and culture between Aboriginal participants and program staff will facilitate development of trust and respect</a:t>
            </a:r>
          </a:p>
          <a:p>
            <a:r>
              <a:rPr lang="en-AU" sz="2000" b="1" smtClean="0"/>
              <a:t>Aboriginal self-determination </a:t>
            </a:r>
            <a:r>
              <a:rPr lang="en-AU" sz="2000" i="1" smtClean="0"/>
              <a:t>(stakeholder)</a:t>
            </a:r>
          </a:p>
          <a:p>
            <a:pPr lvl="1"/>
            <a:r>
              <a:rPr lang="en-AU" sz="2000" smtClean="0"/>
              <a:t>Aboriginal self-determination in the impetus for the program and all aspects of design and delivery facilitates engagement </a:t>
            </a:r>
          </a:p>
          <a:p>
            <a:r>
              <a:rPr lang="en-AU" sz="2000" b="1" smtClean="0"/>
              <a:t>Ecological theory </a:t>
            </a:r>
            <a:r>
              <a:rPr lang="en-AU" sz="2000" i="1" smtClean="0"/>
              <a:t>(Bronfenbrenner, Richard, stakeholder)</a:t>
            </a:r>
          </a:p>
          <a:p>
            <a:pPr lvl="1"/>
            <a:r>
              <a:rPr lang="en-AU" sz="2000" smtClean="0"/>
              <a:t>Programs need to implement strategies that modify the participant, their family environment and the broader environment </a:t>
            </a:r>
            <a:r>
              <a:rPr lang="en-AU" sz="2000" smtClean="0">
                <a:sym typeface="Wingdings" pitchFamily="2" charset="2"/>
              </a:rPr>
              <a:t> outcomes</a:t>
            </a:r>
            <a:endParaRPr lang="en-AU" sz="2000" smtClean="0"/>
          </a:p>
          <a:p>
            <a:pPr lvl="1"/>
            <a:endParaRPr lang="en-AU" sz="1600" smtClean="0"/>
          </a:p>
        </p:txBody>
      </p:sp>
      <p:sp>
        <p:nvSpPr>
          <p:cNvPr id="13316" name="Right Brace 3"/>
          <p:cNvSpPr>
            <a:spLocks/>
          </p:cNvSpPr>
          <p:nvPr/>
        </p:nvSpPr>
        <p:spPr bwMode="auto">
          <a:xfrm>
            <a:off x="7380288" y="1557338"/>
            <a:ext cx="792162" cy="4679950"/>
          </a:xfrm>
          <a:prstGeom prst="rightBrace">
            <a:avLst>
              <a:gd name="adj1" fmla="val 8342"/>
              <a:gd name="adj2" fmla="val 50000"/>
            </a:avLst>
          </a:prstGeom>
          <a:solidFill>
            <a:schemeClr val="accent1"/>
          </a:solidFill>
          <a:ln w="9525" algn="ctr">
            <a:solidFill>
              <a:schemeClr val="tx1"/>
            </a:solidFill>
            <a:round/>
            <a:headEnd/>
            <a:tailEnd/>
          </a:ln>
        </p:spPr>
        <p:txBody>
          <a:bodyPr wrap="none"/>
          <a:lstStyle/>
          <a:p>
            <a:endParaRPr lang="en-AU"/>
          </a:p>
        </p:txBody>
      </p:sp>
      <p:sp>
        <p:nvSpPr>
          <p:cNvPr id="13317" name="TextBox 5"/>
          <p:cNvSpPr txBox="1">
            <a:spLocks noChangeArrowheads="1"/>
          </p:cNvSpPr>
          <p:nvPr/>
        </p:nvSpPr>
        <p:spPr bwMode="auto">
          <a:xfrm>
            <a:off x="7848600" y="1916113"/>
            <a:ext cx="1295400" cy="203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r>
              <a:rPr lang="en-AU" sz="1800">
                <a:latin typeface="Calibri" pitchFamily="34" charset="0"/>
              </a:rPr>
              <a:t>Informed by Scoping Review</a:t>
            </a:r>
          </a:p>
          <a:p>
            <a:pPr algn="ctr" eaLnBrk="1" hangingPunct="1"/>
            <a:r>
              <a:rPr lang="en-AU" sz="1800">
                <a:latin typeface="Calibri" pitchFamily="34" charset="0"/>
              </a:rPr>
              <a:t>&amp;</a:t>
            </a:r>
          </a:p>
          <a:p>
            <a:pPr algn="ctr" eaLnBrk="1" hangingPunct="1"/>
            <a:r>
              <a:rPr lang="en-AU" sz="1800">
                <a:latin typeface="Calibri" pitchFamily="34" charset="0"/>
              </a:rPr>
              <a:t>Aboriginal Advisory Panel</a:t>
            </a:r>
          </a:p>
        </p:txBody>
      </p:sp>
      <p:sp>
        <p:nvSpPr>
          <p:cNvPr id="2" name="TextBox 1"/>
          <p:cNvSpPr txBox="1"/>
          <p:nvPr/>
        </p:nvSpPr>
        <p:spPr>
          <a:xfrm>
            <a:off x="6300192" y="6453336"/>
            <a:ext cx="2526013" cy="369332"/>
          </a:xfrm>
          <a:prstGeom prst="rect">
            <a:avLst/>
          </a:prstGeom>
          <a:noFill/>
        </p:spPr>
        <p:txBody>
          <a:bodyPr wrap="none" rtlCol="0">
            <a:spAutoFit/>
          </a:bodyPr>
          <a:lstStyle/>
          <a:p>
            <a:r>
              <a:rPr lang="en-AU" dirty="0" smtClean="0"/>
              <a:t>Courtesy Margaret Cargo</a:t>
            </a:r>
            <a:endParaRPr lang="en-AU" dirty="0"/>
          </a:p>
        </p:txBody>
      </p:sp>
    </p:spTree>
    <p:extLst>
      <p:ext uri="{BB962C8B-B14F-4D97-AF65-F5344CB8AC3E}">
        <p14:creationId xmlns:p14="http://schemas.microsoft.com/office/powerpoint/2010/main" xmlns="" val="2071316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42988" y="620713"/>
            <a:ext cx="7772400" cy="1143000"/>
          </a:xfrm>
          <a:prstGeom prst="rect">
            <a:avLst/>
          </a:prstGeom>
        </p:spPr>
        <p:txBody>
          <a:bodyPr/>
          <a:lstStyle/>
          <a:p>
            <a:pPr algn="ctr" eaLnBrk="0" hangingPunct="0">
              <a:defRPr/>
            </a:pPr>
            <a:r>
              <a:rPr lang="en-AU" sz="3600" kern="0" dirty="0">
                <a:solidFill>
                  <a:schemeClr val="tx2"/>
                </a:solidFill>
                <a:latin typeface="Calibri" pitchFamily="34" charset="0"/>
                <a:ea typeface="+mj-ea"/>
                <a:cs typeface="+mj-cs"/>
              </a:rPr>
              <a:t>Initial program theory</a:t>
            </a:r>
          </a:p>
        </p:txBody>
      </p:sp>
      <p:sp>
        <p:nvSpPr>
          <p:cNvPr id="5" name="Content Placeholder 2"/>
          <p:cNvSpPr txBox="1">
            <a:spLocks/>
          </p:cNvSpPr>
          <p:nvPr/>
        </p:nvSpPr>
        <p:spPr>
          <a:xfrm>
            <a:off x="1173163" y="1981200"/>
            <a:ext cx="7772400" cy="4114800"/>
          </a:xfrm>
          <a:prstGeom prst="rect">
            <a:avLst/>
          </a:prstGeom>
        </p:spPr>
        <p:txBody>
          <a:bodyPr/>
          <a:lstStyle/>
          <a:p>
            <a:pPr marL="342900" indent="-342900" eaLnBrk="0" hangingPunct="0">
              <a:spcBef>
                <a:spcPct val="20000"/>
              </a:spcBef>
              <a:buClr>
                <a:schemeClr val="accent1"/>
              </a:buClr>
              <a:buSzPct val="80000"/>
              <a:buFont typeface="Wingdings" pitchFamily="2" charset="2"/>
              <a:buNone/>
              <a:defRPr/>
            </a:pPr>
            <a:endParaRPr lang="en-AU" sz="3200" kern="0">
              <a:latin typeface="+mn-lt"/>
              <a:cs typeface="+mn-cs"/>
            </a:endParaRPr>
          </a:p>
          <a:p>
            <a:pPr marL="342900" indent="-342900" eaLnBrk="0" hangingPunct="0">
              <a:spcBef>
                <a:spcPct val="20000"/>
              </a:spcBef>
              <a:buClr>
                <a:schemeClr val="accent1"/>
              </a:buClr>
              <a:buSzPct val="80000"/>
              <a:buFont typeface="Wingdings" pitchFamily="2" charset="2"/>
              <a:buNone/>
              <a:defRPr/>
            </a:pPr>
            <a:endParaRPr lang="en-AU" sz="3200" kern="0">
              <a:latin typeface="+mn-lt"/>
              <a:cs typeface="+mn-cs"/>
            </a:endParaRPr>
          </a:p>
          <a:p>
            <a:pPr marL="342900" indent="-342900" eaLnBrk="0" hangingPunct="0">
              <a:spcBef>
                <a:spcPct val="20000"/>
              </a:spcBef>
              <a:buClr>
                <a:schemeClr val="accent1"/>
              </a:buClr>
              <a:buSzPct val="80000"/>
              <a:buFont typeface="Wingdings" pitchFamily="2" charset="2"/>
              <a:buNone/>
              <a:defRPr/>
            </a:pPr>
            <a:endParaRPr lang="en-AU" sz="3200" kern="0" dirty="0">
              <a:latin typeface="+mn-lt"/>
              <a:cs typeface="+mn-cs"/>
            </a:endParaRPr>
          </a:p>
        </p:txBody>
      </p:sp>
      <p:sp>
        <p:nvSpPr>
          <p:cNvPr id="14340" name="TextBox 10"/>
          <p:cNvSpPr txBox="1">
            <a:spLocks noChangeArrowheads="1"/>
          </p:cNvSpPr>
          <p:nvPr/>
        </p:nvSpPr>
        <p:spPr bwMode="auto">
          <a:xfrm>
            <a:off x="1692275" y="1484313"/>
            <a:ext cx="5976938"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r>
              <a:rPr lang="en-AU" sz="2000">
                <a:latin typeface="Calibri" pitchFamily="34" charset="0"/>
              </a:rPr>
              <a:t>Aboriginal self-determination and partnerships</a:t>
            </a:r>
          </a:p>
          <a:p>
            <a:pPr algn="ctr" eaLnBrk="1" hangingPunct="1"/>
            <a:r>
              <a:rPr lang="en-AU" sz="2000">
                <a:latin typeface="Calibri" pitchFamily="34" charset="0"/>
              </a:rPr>
              <a:t>Aboriginal capacity  </a:t>
            </a:r>
          </a:p>
        </p:txBody>
      </p:sp>
      <p:cxnSp>
        <p:nvCxnSpPr>
          <p:cNvPr id="14341" name="Straight Arrow Connector 12"/>
          <p:cNvCxnSpPr>
            <a:cxnSpLocks noChangeShapeType="1"/>
          </p:cNvCxnSpPr>
          <p:nvPr/>
        </p:nvCxnSpPr>
        <p:spPr bwMode="auto">
          <a:xfrm rot="5400000">
            <a:off x="4103688" y="2816225"/>
            <a:ext cx="649288" cy="1587"/>
          </a:xfrm>
          <a:prstGeom prst="straightConnector1">
            <a:avLst/>
          </a:prstGeom>
          <a:noFill/>
          <a:ln w="12700" algn="ctr">
            <a:solidFill>
              <a:schemeClr val="tx1"/>
            </a:solidFill>
            <a:prstDash val="dash"/>
            <a:round/>
            <a:headEnd/>
            <a:tailEnd type="arrow" w="med" len="med"/>
          </a:ln>
          <a:extLst>
            <a:ext uri="{909E8E84-426E-40DD-AFC4-6F175D3DCCD1}">
              <a14:hiddenFill xmlns:a14="http://schemas.microsoft.com/office/drawing/2010/main" xmlns="">
                <a:noFill/>
              </a14:hiddenFill>
            </a:ext>
          </a:extLst>
        </p:spPr>
      </p:cxnSp>
      <p:sp>
        <p:nvSpPr>
          <p:cNvPr id="18" name="TextBox 17"/>
          <p:cNvSpPr txBox="1"/>
          <p:nvPr/>
        </p:nvSpPr>
        <p:spPr>
          <a:xfrm>
            <a:off x="3635375" y="3284538"/>
            <a:ext cx="2160588" cy="1631950"/>
          </a:xfrm>
          <a:prstGeom prst="rect">
            <a:avLst/>
          </a:prstGeom>
          <a:noFill/>
        </p:spPr>
        <p:txBody>
          <a:bodyPr>
            <a:spAutoFit/>
          </a:bodyPr>
          <a:lstStyle/>
          <a:p>
            <a:pPr>
              <a:defRPr/>
            </a:pPr>
            <a:r>
              <a:rPr lang="en-AU" sz="2000" dirty="0">
                <a:latin typeface="Calibri" pitchFamily="34" charset="0"/>
                <a:cs typeface="+mn-cs"/>
              </a:rPr>
              <a:t>Engagement</a:t>
            </a:r>
          </a:p>
          <a:p>
            <a:pPr algn="ctr">
              <a:defRPr/>
            </a:pPr>
            <a:endParaRPr lang="en-AU" sz="2000" dirty="0">
              <a:latin typeface="Calibri" pitchFamily="34" charset="0"/>
              <a:cs typeface="+mn-cs"/>
            </a:endParaRPr>
          </a:p>
          <a:p>
            <a:pPr>
              <a:defRPr/>
            </a:pPr>
            <a:endParaRPr lang="en-AU" sz="2000" dirty="0">
              <a:latin typeface="Calibri" pitchFamily="34" charset="0"/>
              <a:cs typeface="+mn-cs"/>
            </a:endParaRPr>
          </a:p>
          <a:p>
            <a:pPr>
              <a:defRPr/>
            </a:pPr>
            <a:endParaRPr lang="en-AU" sz="2000" dirty="0">
              <a:latin typeface="Calibri" pitchFamily="34" charset="0"/>
              <a:cs typeface="+mn-cs"/>
            </a:endParaRPr>
          </a:p>
          <a:p>
            <a:pPr>
              <a:defRPr/>
            </a:pPr>
            <a:r>
              <a:rPr lang="en-AU" sz="2000" dirty="0">
                <a:latin typeface="+mn-lt"/>
                <a:cs typeface="+mn-cs"/>
              </a:rPr>
              <a:t> </a:t>
            </a:r>
          </a:p>
        </p:txBody>
      </p:sp>
      <p:sp>
        <p:nvSpPr>
          <p:cNvPr id="14343" name="TextBox 18"/>
          <p:cNvSpPr txBox="1">
            <a:spLocks noChangeArrowheads="1"/>
          </p:cNvSpPr>
          <p:nvPr/>
        </p:nvSpPr>
        <p:spPr bwMode="auto">
          <a:xfrm>
            <a:off x="5076825" y="2420938"/>
            <a:ext cx="1117600" cy="10779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r>
              <a:rPr lang="en-AU" sz="2000" dirty="0">
                <a:solidFill>
                  <a:srgbClr val="FFFF00"/>
                </a:solidFill>
                <a:latin typeface="Calibri" pitchFamily="34" charset="0"/>
              </a:rPr>
              <a:t>Trust</a:t>
            </a:r>
          </a:p>
          <a:p>
            <a:pPr algn="ctr" eaLnBrk="1" hangingPunct="1"/>
            <a:r>
              <a:rPr lang="en-AU" sz="2000" dirty="0">
                <a:solidFill>
                  <a:srgbClr val="FFFF00"/>
                </a:solidFill>
                <a:latin typeface="Calibri" pitchFamily="34" charset="0"/>
              </a:rPr>
              <a:t>Respect</a:t>
            </a:r>
            <a:r>
              <a:rPr lang="en-AU" sz="2000" dirty="0">
                <a:solidFill>
                  <a:srgbClr val="C00000"/>
                </a:solidFill>
                <a:latin typeface="Calibri" pitchFamily="34" charset="0"/>
              </a:rPr>
              <a:t> </a:t>
            </a:r>
          </a:p>
          <a:p>
            <a:pPr eaLnBrk="1" hangingPunct="1"/>
            <a:endParaRPr lang="en-AU" dirty="0"/>
          </a:p>
        </p:txBody>
      </p:sp>
      <p:cxnSp>
        <p:nvCxnSpPr>
          <p:cNvPr id="14344" name="Straight Arrow Connector 11"/>
          <p:cNvCxnSpPr>
            <a:cxnSpLocks noChangeShapeType="1"/>
          </p:cNvCxnSpPr>
          <p:nvPr/>
        </p:nvCxnSpPr>
        <p:spPr bwMode="auto">
          <a:xfrm rot="5400000">
            <a:off x="4104482" y="4112419"/>
            <a:ext cx="647700" cy="1587"/>
          </a:xfrm>
          <a:prstGeom prst="straightConnector1">
            <a:avLst/>
          </a:prstGeom>
          <a:noFill/>
          <a:ln w="12700" algn="ctr">
            <a:solidFill>
              <a:schemeClr val="tx1"/>
            </a:solidFill>
            <a:prstDash val="dash"/>
            <a:round/>
            <a:headEnd/>
            <a:tailEnd type="arrow" w="med" len="med"/>
          </a:ln>
          <a:extLst>
            <a:ext uri="{909E8E84-426E-40DD-AFC4-6F175D3DCCD1}">
              <a14:hiddenFill xmlns:a14="http://schemas.microsoft.com/office/drawing/2010/main" xmlns="">
                <a:noFill/>
              </a14:hiddenFill>
            </a:ext>
          </a:extLst>
        </p:spPr>
      </p:cxnSp>
      <p:sp>
        <p:nvSpPr>
          <p:cNvPr id="14345" name="TextBox 15"/>
          <p:cNvSpPr txBox="1">
            <a:spLocks noChangeArrowheads="1"/>
          </p:cNvSpPr>
          <p:nvPr/>
        </p:nvSpPr>
        <p:spPr bwMode="auto">
          <a:xfrm>
            <a:off x="2700338" y="5157788"/>
            <a:ext cx="3743325"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r>
              <a:rPr lang="en-AU" sz="2000">
                <a:latin typeface="Calibri" pitchFamily="34" charset="0"/>
              </a:rPr>
              <a:t>↑Social &amp; Emotional Wellbeing</a:t>
            </a:r>
          </a:p>
          <a:p>
            <a:pPr algn="ctr" eaLnBrk="1" hangingPunct="1"/>
            <a:r>
              <a:rPr lang="en-AU" sz="2000">
                <a:latin typeface="Calibri" pitchFamily="34" charset="0"/>
              </a:rPr>
              <a:t>↓ Mental Health Problems</a:t>
            </a:r>
          </a:p>
        </p:txBody>
      </p:sp>
      <p:sp>
        <p:nvSpPr>
          <p:cNvPr id="14346" name="TextBox 13"/>
          <p:cNvSpPr txBox="1">
            <a:spLocks noChangeArrowheads="1"/>
          </p:cNvSpPr>
          <p:nvPr/>
        </p:nvSpPr>
        <p:spPr bwMode="auto">
          <a:xfrm>
            <a:off x="1116013" y="2565400"/>
            <a:ext cx="3024187"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AU" sz="1600">
                <a:latin typeface="Calibri" pitchFamily="34" charset="0"/>
              </a:rPr>
              <a:t>Aboriginal staff deliver program</a:t>
            </a:r>
          </a:p>
        </p:txBody>
      </p:sp>
      <p:cxnSp>
        <p:nvCxnSpPr>
          <p:cNvPr id="14347" name="Straight Arrow Connector 14"/>
          <p:cNvCxnSpPr>
            <a:cxnSpLocks noChangeShapeType="1"/>
          </p:cNvCxnSpPr>
          <p:nvPr/>
        </p:nvCxnSpPr>
        <p:spPr bwMode="auto">
          <a:xfrm rot="5400000">
            <a:off x="4392613" y="4113213"/>
            <a:ext cx="647700" cy="0"/>
          </a:xfrm>
          <a:prstGeom prst="straightConnector1">
            <a:avLst/>
          </a:prstGeom>
          <a:noFill/>
          <a:ln w="12700" algn="ctr">
            <a:solidFill>
              <a:schemeClr val="tx1"/>
            </a:solidFill>
            <a:prstDash val="dash"/>
            <a:round/>
            <a:headEnd/>
            <a:tailEnd type="arrow" w="med" len="med"/>
          </a:ln>
          <a:extLst>
            <a:ext uri="{909E8E84-426E-40DD-AFC4-6F175D3DCCD1}">
              <a14:hiddenFill xmlns:a14="http://schemas.microsoft.com/office/drawing/2010/main" xmlns="">
                <a:noFill/>
              </a14:hiddenFill>
            </a:ext>
          </a:extLst>
        </p:spPr>
      </p:cxnSp>
      <p:cxnSp>
        <p:nvCxnSpPr>
          <p:cNvPr id="14348" name="Straight Arrow Connector 16"/>
          <p:cNvCxnSpPr>
            <a:cxnSpLocks noChangeShapeType="1"/>
          </p:cNvCxnSpPr>
          <p:nvPr/>
        </p:nvCxnSpPr>
        <p:spPr bwMode="auto">
          <a:xfrm rot="5400000">
            <a:off x="3816350" y="4113213"/>
            <a:ext cx="647700" cy="0"/>
          </a:xfrm>
          <a:prstGeom prst="straightConnector1">
            <a:avLst/>
          </a:prstGeom>
          <a:noFill/>
          <a:ln w="12700" algn="ctr">
            <a:solidFill>
              <a:schemeClr val="tx1"/>
            </a:solidFill>
            <a:prstDash val="dash"/>
            <a:round/>
            <a:headEnd/>
            <a:tailEnd type="arrow" w="med" len="med"/>
          </a:ln>
          <a:extLst>
            <a:ext uri="{909E8E84-426E-40DD-AFC4-6F175D3DCCD1}">
              <a14:hiddenFill xmlns:a14="http://schemas.microsoft.com/office/drawing/2010/main" xmlns="">
                <a:noFill/>
              </a14:hiddenFill>
            </a:ext>
          </a:extLst>
        </p:spPr>
      </p:cxnSp>
      <p:sp>
        <p:nvSpPr>
          <p:cNvPr id="14349" name="TextBox 19"/>
          <p:cNvSpPr txBox="1">
            <a:spLocks noChangeArrowheads="1"/>
          </p:cNvSpPr>
          <p:nvPr/>
        </p:nvSpPr>
        <p:spPr bwMode="auto">
          <a:xfrm>
            <a:off x="5003800" y="3716338"/>
            <a:ext cx="208915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r>
              <a:rPr lang="en-AU" sz="1800">
                <a:solidFill>
                  <a:srgbClr val="FFFF00"/>
                </a:solidFill>
                <a:latin typeface="Calibri" pitchFamily="34" charset="0"/>
              </a:rPr>
              <a:t>Competence</a:t>
            </a:r>
          </a:p>
          <a:p>
            <a:pPr eaLnBrk="1" hangingPunct="1"/>
            <a:r>
              <a:rPr lang="en-AU" sz="1800">
                <a:solidFill>
                  <a:srgbClr val="FFFF00"/>
                </a:solidFill>
                <a:latin typeface="Calibri" pitchFamily="34" charset="0"/>
              </a:rPr>
              <a:t>Cultural identity</a:t>
            </a:r>
          </a:p>
        </p:txBody>
      </p:sp>
      <p:sp>
        <p:nvSpPr>
          <p:cNvPr id="14350" name="TextBox 22"/>
          <p:cNvSpPr txBox="1">
            <a:spLocks noChangeArrowheads="1"/>
          </p:cNvSpPr>
          <p:nvPr/>
        </p:nvSpPr>
        <p:spPr bwMode="auto">
          <a:xfrm>
            <a:off x="1187450" y="3644900"/>
            <a:ext cx="273685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r>
              <a:rPr lang="en-AU" sz="1600">
                <a:latin typeface="Calibri" pitchFamily="34" charset="0"/>
              </a:rPr>
              <a:t>Individual Strategies</a:t>
            </a:r>
          </a:p>
          <a:p>
            <a:pPr algn="ctr" eaLnBrk="1" hangingPunct="1"/>
            <a:r>
              <a:rPr lang="en-AU" sz="1600">
                <a:latin typeface="Calibri" pitchFamily="34" charset="0"/>
              </a:rPr>
              <a:t>Group-based  Strategies</a:t>
            </a:r>
          </a:p>
          <a:p>
            <a:pPr algn="ctr" eaLnBrk="1" hangingPunct="1"/>
            <a:r>
              <a:rPr lang="en-AU" sz="1600">
                <a:latin typeface="Calibri" pitchFamily="34" charset="0"/>
              </a:rPr>
              <a:t>Involvement of the Family</a:t>
            </a:r>
          </a:p>
          <a:p>
            <a:pPr algn="ctr" eaLnBrk="1" hangingPunct="1"/>
            <a:r>
              <a:rPr lang="en-AU" sz="1600">
                <a:latin typeface="Calibri" pitchFamily="34" charset="0"/>
              </a:rPr>
              <a:t>Environmental Strategies</a:t>
            </a:r>
          </a:p>
        </p:txBody>
      </p:sp>
      <p:sp>
        <p:nvSpPr>
          <p:cNvPr id="15" name="TextBox 14"/>
          <p:cNvSpPr txBox="1"/>
          <p:nvPr/>
        </p:nvSpPr>
        <p:spPr>
          <a:xfrm>
            <a:off x="6300192" y="6453336"/>
            <a:ext cx="2526013" cy="369332"/>
          </a:xfrm>
          <a:prstGeom prst="rect">
            <a:avLst/>
          </a:prstGeom>
          <a:noFill/>
        </p:spPr>
        <p:txBody>
          <a:bodyPr wrap="none" rtlCol="0">
            <a:spAutoFit/>
          </a:bodyPr>
          <a:lstStyle/>
          <a:p>
            <a:r>
              <a:rPr lang="en-AU" dirty="0" smtClean="0"/>
              <a:t>Courtesy Margaret Cargo</a:t>
            </a:r>
            <a:endParaRPr lang="en-AU" dirty="0"/>
          </a:p>
        </p:txBody>
      </p:sp>
    </p:spTree>
    <p:extLst>
      <p:ext uri="{BB962C8B-B14F-4D97-AF65-F5344CB8AC3E}">
        <p14:creationId xmlns:p14="http://schemas.microsoft.com/office/powerpoint/2010/main" xmlns="" val="2993381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AU" dirty="0" smtClean="0"/>
              <a:t>Example </a:t>
            </a:r>
            <a:r>
              <a:rPr lang="en-AU" dirty="0"/>
              <a:t>3</a:t>
            </a:r>
            <a:r>
              <a:rPr lang="en-AU" dirty="0" smtClean="0"/>
              <a:t>: Smoking in cars with children </a:t>
            </a:r>
            <a:endParaRPr lang="en-AU" dirty="0"/>
          </a:p>
        </p:txBody>
      </p:sp>
      <p:sp>
        <p:nvSpPr>
          <p:cNvPr id="3" name="Content Placeholder 2"/>
          <p:cNvSpPr>
            <a:spLocks noGrp="1"/>
          </p:cNvSpPr>
          <p:nvPr>
            <p:ph idx="1"/>
          </p:nvPr>
        </p:nvSpPr>
        <p:spPr/>
        <p:txBody>
          <a:bodyPr>
            <a:normAutofit/>
          </a:bodyPr>
          <a:lstStyle/>
          <a:p>
            <a:r>
              <a:rPr lang="en-AU" dirty="0" smtClean="0"/>
              <a:t>Task: to inform decision about whether to ban smoking in cars with children  </a:t>
            </a:r>
            <a:endParaRPr lang="en-AU" sz="2800" dirty="0" smtClean="0"/>
          </a:p>
          <a:p>
            <a:r>
              <a:rPr lang="en-AU" dirty="0" smtClean="0"/>
              <a:t>Relatively simple program theory – but no existing studies</a:t>
            </a:r>
          </a:p>
          <a:p>
            <a:r>
              <a:rPr lang="en-AU" dirty="0" smtClean="0"/>
              <a:t>The approach to theory elicitation: ‘What would cause this theory to fail?’</a:t>
            </a:r>
            <a:endParaRPr lang="en-AU" dirty="0"/>
          </a:p>
        </p:txBody>
      </p:sp>
    </p:spTree>
    <p:extLst>
      <p:ext uri="{BB962C8B-B14F-4D97-AF65-F5344CB8AC3E}">
        <p14:creationId xmlns:p14="http://schemas.microsoft.com/office/powerpoint/2010/main" xmlns="" val="54731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noChangeAspect="1"/>
          </p:cNvGrpSpPr>
          <p:nvPr/>
        </p:nvGrpSpPr>
        <p:grpSpPr bwMode="auto">
          <a:xfrm>
            <a:off x="1043473" y="1710171"/>
            <a:ext cx="10297301" cy="4517159"/>
            <a:chOff x="2383" y="835"/>
            <a:chExt cx="10979" cy="4800"/>
          </a:xfrm>
        </p:grpSpPr>
        <p:sp>
          <p:nvSpPr>
            <p:cNvPr id="4" name="Line 22"/>
            <p:cNvSpPr>
              <a:spLocks noChangeShapeType="1"/>
            </p:cNvSpPr>
            <p:nvPr/>
          </p:nvSpPr>
          <p:spPr bwMode="auto">
            <a:xfrm>
              <a:off x="4184" y="835"/>
              <a:ext cx="1" cy="1120"/>
            </a:xfrm>
            <a:prstGeom prst="line">
              <a:avLst/>
            </a:prstGeom>
            <a:noFill/>
            <a:ln w="38100">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AU"/>
            </a:p>
          </p:txBody>
        </p:sp>
        <p:sp>
          <p:nvSpPr>
            <p:cNvPr id="5" name="Line 21"/>
            <p:cNvSpPr>
              <a:spLocks noChangeShapeType="1"/>
            </p:cNvSpPr>
            <p:nvPr/>
          </p:nvSpPr>
          <p:spPr bwMode="auto">
            <a:xfrm>
              <a:off x="4184" y="4195"/>
              <a:ext cx="1" cy="1440"/>
            </a:xfrm>
            <a:prstGeom prst="line">
              <a:avLst/>
            </a:prstGeom>
            <a:noFill/>
            <a:ln w="38100">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AU"/>
            </a:p>
          </p:txBody>
        </p:sp>
        <p:sp>
          <p:nvSpPr>
            <p:cNvPr id="6" name="AutoShape 20"/>
            <p:cNvSpPr>
              <a:spLocks/>
            </p:cNvSpPr>
            <p:nvPr/>
          </p:nvSpPr>
          <p:spPr bwMode="auto">
            <a:xfrm>
              <a:off x="5592" y="1795"/>
              <a:ext cx="1931" cy="480"/>
            </a:xfrm>
            <a:prstGeom prst="callout1">
              <a:avLst>
                <a:gd name="adj1" fmla="val 33333"/>
                <a:gd name="adj2" fmla="val -5407"/>
                <a:gd name="adj3" fmla="val -25000"/>
                <a:gd name="adj4" fmla="val -70269"/>
              </a:avLst>
            </a:prstGeom>
            <a:solidFill>
              <a:srgbClr val="FFFFFF"/>
            </a:solidFill>
            <a:ln w="9525">
              <a:solidFill>
                <a:srgbClr val="000000"/>
              </a:solidFill>
              <a:prstDash val="sysDot"/>
              <a:miter lim="800000"/>
              <a:headEnd/>
              <a:tailEnd/>
            </a:ln>
          </p:spPr>
          <p:txBody>
            <a:bodyPr/>
            <a:lstStyle/>
            <a:p>
              <a:r>
                <a:rPr lang="en-GB" sz="2000" dirty="0">
                  <a:solidFill>
                    <a:schemeClr val="bg1"/>
                  </a:solidFill>
                  <a:cs typeface="Times New Roman" pitchFamily="18" charset="0"/>
                </a:rPr>
                <a:t>Criminalisation</a:t>
              </a:r>
              <a:endParaRPr lang="en-GB" sz="2000" dirty="0">
                <a:solidFill>
                  <a:schemeClr val="bg1"/>
                </a:solidFill>
              </a:endParaRPr>
            </a:p>
          </p:txBody>
        </p:sp>
        <p:sp>
          <p:nvSpPr>
            <p:cNvPr id="7" name="AutoShape 19"/>
            <p:cNvSpPr>
              <a:spLocks/>
            </p:cNvSpPr>
            <p:nvPr/>
          </p:nvSpPr>
          <p:spPr bwMode="auto">
            <a:xfrm>
              <a:off x="5540" y="2275"/>
              <a:ext cx="7822" cy="480"/>
            </a:xfrm>
            <a:prstGeom prst="callout1">
              <a:avLst>
                <a:gd name="adj1" fmla="val 52163"/>
                <a:gd name="adj2" fmla="val 737"/>
                <a:gd name="adj3" fmla="val -28625"/>
                <a:gd name="adj4" fmla="val -17355"/>
              </a:avLst>
            </a:prstGeom>
            <a:solidFill>
              <a:srgbClr val="FFFFFF"/>
            </a:solidFill>
            <a:ln w="9525">
              <a:solidFill>
                <a:srgbClr val="000000"/>
              </a:solidFill>
              <a:prstDash val="sysDot"/>
              <a:miter lim="800000"/>
              <a:headEnd/>
              <a:tailEnd/>
            </a:ln>
          </p:spPr>
          <p:txBody>
            <a:bodyPr/>
            <a:lstStyle/>
            <a:p>
              <a:r>
                <a:rPr lang="en-GB" sz="2000" dirty="0">
                  <a:solidFill>
                    <a:schemeClr val="bg1"/>
                  </a:solidFill>
                  <a:cs typeface="Times New Roman" pitchFamily="18" charset="0"/>
                </a:rPr>
                <a:t>Compensating (displaced)</a:t>
              </a:r>
              <a:br>
                <a:rPr lang="en-GB" sz="2000" dirty="0">
                  <a:solidFill>
                    <a:schemeClr val="bg1"/>
                  </a:solidFill>
                  <a:cs typeface="Times New Roman" pitchFamily="18" charset="0"/>
                </a:rPr>
              </a:br>
              <a:r>
                <a:rPr lang="en-GB" sz="2000" dirty="0" smtClean="0">
                  <a:solidFill>
                    <a:schemeClr val="bg1"/>
                  </a:solidFill>
                  <a:cs typeface="Times New Roman" pitchFamily="18" charset="0"/>
                </a:rPr>
                <a:t>behaviour </a:t>
              </a:r>
              <a:endParaRPr lang="en-GB" sz="2000" dirty="0">
                <a:solidFill>
                  <a:schemeClr val="bg1"/>
                </a:solidFill>
              </a:endParaRPr>
            </a:p>
          </p:txBody>
        </p:sp>
        <p:sp>
          <p:nvSpPr>
            <p:cNvPr id="8" name="AutoShape 18"/>
            <p:cNvSpPr>
              <a:spLocks/>
            </p:cNvSpPr>
            <p:nvPr/>
          </p:nvSpPr>
          <p:spPr bwMode="auto">
            <a:xfrm>
              <a:off x="5540" y="2755"/>
              <a:ext cx="4278" cy="480"/>
            </a:xfrm>
            <a:prstGeom prst="callout1">
              <a:avLst>
                <a:gd name="adj1" fmla="val 33333"/>
                <a:gd name="adj2" fmla="val -2440"/>
                <a:gd name="adj3" fmla="val -33333"/>
                <a:gd name="adj4" fmla="val -31708"/>
              </a:avLst>
            </a:prstGeom>
            <a:solidFill>
              <a:srgbClr val="FFFFFF"/>
            </a:solidFill>
            <a:ln w="9525">
              <a:solidFill>
                <a:srgbClr val="000000"/>
              </a:solidFill>
              <a:prstDash val="sysDot"/>
              <a:miter lim="800000"/>
              <a:headEnd/>
              <a:tailEnd/>
            </a:ln>
          </p:spPr>
          <p:txBody>
            <a:bodyPr/>
            <a:lstStyle/>
            <a:p>
              <a:r>
                <a:rPr lang="en-GB" sz="2000" dirty="0">
                  <a:solidFill>
                    <a:schemeClr val="bg1"/>
                  </a:solidFill>
                  <a:cs typeface="Times New Roman" pitchFamily="18" charset="0"/>
                </a:rPr>
                <a:t>Lack of public support</a:t>
              </a:r>
              <a:br>
                <a:rPr lang="en-GB" sz="2000" dirty="0">
                  <a:solidFill>
                    <a:schemeClr val="bg1"/>
                  </a:solidFill>
                  <a:cs typeface="Times New Roman" pitchFamily="18" charset="0"/>
                </a:rPr>
              </a:br>
              <a:r>
                <a:rPr lang="en-GB" sz="2000" dirty="0">
                  <a:solidFill>
                    <a:schemeClr val="bg1"/>
                  </a:solidFill>
                  <a:cs typeface="Times New Roman" pitchFamily="18" charset="0"/>
                </a:rPr>
                <a:t>(individual freedoms)</a:t>
              </a:r>
              <a:endParaRPr lang="en-GB" sz="2000" dirty="0">
                <a:solidFill>
                  <a:schemeClr val="bg1"/>
                </a:solidFill>
              </a:endParaRPr>
            </a:p>
          </p:txBody>
        </p:sp>
        <p:sp>
          <p:nvSpPr>
            <p:cNvPr id="9" name="AutoShape 17"/>
            <p:cNvSpPr>
              <a:spLocks/>
            </p:cNvSpPr>
            <p:nvPr/>
          </p:nvSpPr>
          <p:spPr bwMode="auto">
            <a:xfrm>
              <a:off x="5592" y="4515"/>
              <a:ext cx="4699" cy="853"/>
            </a:xfrm>
            <a:prstGeom prst="callout1">
              <a:avLst>
                <a:gd name="adj1" fmla="val 18750"/>
                <a:gd name="adj2" fmla="val -2222"/>
                <a:gd name="adj3" fmla="val -28125"/>
                <a:gd name="adj4" fmla="val -30000"/>
              </a:avLst>
            </a:prstGeom>
            <a:solidFill>
              <a:srgbClr val="FFFFFF"/>
            </a:solidFill>
            <a:ln w="9525">
              <a:solidFill>
                <a:srgbClr val="000000"/>
              </a:solidFill>
              <a:prstDash val="sysDot"/>
              <a:miter lim="800000"/>
              <a:headEnd/>
              <a:tailEnd/>
            </a:ln>
          </p:spPr>
          <p:txBody>
            <a:bodyPr/>
            <a:lstStyle/>
            <a:p>
              <a:r>
                <a:rPr lang="en-GB" sz="2000" dirty="0">
                  <a:solidFill>
                    <a:schemeClr val="bg1"/>
                  </a:solidFill>
                  <a:cs typeface="Times New Roman" pitchFamily="18" charset="0"/>
                </a:rPr>
                <a:t>Low perceived threat of</a:t>
              </a:r>
              <a:br>
                <a:rPr lang="en-GB" sz="2000" dirty="0">
                  <a:solidFill>
                    <a:schemeClr val="bg1"/>
                  </a:solidFill>
                  <a:cs typeface="Times New Roman" pitchFamily="18" charset="0"/>
                </a:rPr>
              </a:br>
              <a:r>
                <a:rPr lang="en-GB" sz="2000" dirty="0">
                  <a:solidFill>
                    <a:schemeClr val="bg1"/>
                  </a:solidFill>
                  <a:cs typeface="Times New Roman" pitchFamily="18" charset="0"/>
                </a:rPr>
                <a:t>enforcement/punishment</a:t>
              </a:r>
              <a:endParaRPr lang="en-GB" sz="2000" dirty="0">
                <a:solidFill>
                  <a:schemeClr val="bg1"/>
                </a:solidFill>
              </a:endParaRPr>
            </a:p>
          </p:txBody>
        </p:sp>
        <p:sp>
          <p:nvSpPr>
            <p:cNvPr id="10" name="AutoShape 16"/>
            <p:cNvSpPr>
              <a:spLocks/>
            </p:cNvSpPr>
            <p:nvPr/>
          </p:nvSpPr>
          <p:spPr bwMode="auto">
            <a:xfrm>
              <a:off x="5540" y="3235"/>
              <a:ext cx="4435" cy="480"/>
            </a:xfrm>
            <a:prstGeom prst="callout1">
              <a:avLst>
                <a:gd name="adj1" fmla="val 33333"/>
                <a:gd name="adj2" fmla="val -2352"/>
                <a:gd name="adj3" fmla="val -33333"/>
                <a:gd name="adj4" fmla="val -30588"/>
              </a:avLst>
            </a:prstGeom>
            <a:solidFill>
              <a:srgbClr val="FFFFFF"/>
            </a:solidFill>
            <a:ln w="9525">
              <a:solidFill>
                <a:srgbClr val="000000"/>
              </a:solidFill>
              <a:prstDash val="sysDot"/>
              <a:miter lim="800000"/>
              <a:headEnd/>
              <a:tailEnd/>
            </a:ln>
          </p:spPr>
          <p:txBody>
            <a:bodyPr/>
            <a:lstStyle/>
            <a:p>
              <a:r>
                <a:rPr lang="en-GB" sz="2000" dirty="0">
                  <a:solidFill>
                    <a:schemeClr val="bg1"/>
                  </a:solidFill>
                  <a:cs typeface="Times New Roman" pitchFamily="18" charset="0"/>
                </a:rPr>
                <a:t>Lobby group opposition</a:t>
              </a:r>
              <a:br>
                <a:rPr lang="en-GB" sz="2000" dirty="0">
                  <a:solidFill>
                    <a:schemeClr val="bg1"/>
                  </a:solidFill>
                  <a:cs typeface="Times New Roman" pitchFamily="18" charset="0"/>
                </a:rPr>
              </a:br>
              <a:r>
                <a:rPr lang="en-GB" sz="2000" dirty="0">
                  <a:solidFill>
                    <a:schemeClr val="bg1"/>
                  </a:solidFill>
                  <a:cs typeface="Times New Roman" pitchFamily="18" charset="0"/>
                </a:rPr>
                <a:t>(infringement of rights)</a:t>
              </a:r>
              <a:endParaRPr lang="en-GB" sz="2000" dirty="0">
                <a:solidFill>
                  <a:schemeClr val="bg1"/>
                </a:solidFill>
              </a:endParaRPr>
            </a:p>
          </p:txBody>
        </p:sp>
        <p:sp>
          <p:nvSpPr>
            <p:cNvPr id="11" name="AutoShape 15"/>
            <p:cNvSpPr>
              <a:spLocks/>
            </p:cNvSpPr>
            <p:nvPr/>
          </p:nvSpPr>
          <p:spPr bwMode="auto">
            <a:xfrm>
              <a:off x="5592" y="1315"/>
              <a:ext cx="3600" cy="480"/>
            </a:xfrm>
            <a:prstGeom prst="callout1">
              <a:avLst>
                <a:gd name="adj1" fmla="val 33333"/>
                <a:gd name="adj2" fmla="val -2898"/>
                <a:gd name="adj3" fmla="val -33333"/>
                <a:gd name="adj4" fmla="val -39130"/>
              </a:avLst>
            </a:prstGeom>
            <a:solidFill>
              <a:srgbClr val="FFFFFF"/>
            </a:solidFill>
            <a:ln w="9525">
              <a:solidFill>
                <a:srgbClr val="000000"/>
              </a:solidFill>
              <a:prstDash val="sysDot"/>
              <a:miter lim="800000"/>
              <a:headEnd/>
              <a:tailEnd/>
            </a:ln>
          </p:spPr>
          <p:txBody>
            <a:bodyPr/>
            <a:lstStyle/>
            <a:p>
              <a:r>
                <a:rPr lang="en-GB" sz="2000" dirty="0">
                  <a:solidFill>
                    <a:schemeClr val="bg1"/>
                  </a:solidFill>
                  <a:cs typeface="Times New Roman" pitchFamily="18" charset="0"/>
                </a:rPr>
                <a:t>Problem misidentification</a:t>
              </a:r>
              <a:endParaRPr lang="en-GB" sz="2000" dirty="0">
                <a:solidFill>
                  <a:schemeClr val="bg1"/>
                </a:solidFill>
              </a:endParaRPr>
            </a:p>
          </p:txBody>
        </p:sp>
        <p:sp>
          <p:nvSpPr>
            <p:cNvPr id="12" name="AutoShape 14"/>
            <p:cNvSpPr>
              <a:spLocks/>
            </p:cNvSpPr>
            <p:nvPr/>
          </p:nvSpPr>
          <p:spPr bwMode="auto">
            <a:xfrm>
              <a:off x="5592" y="5155"/>
              <a:ext cx="4070" cy="480"/>
            </a:xfrm>
            <a:prstGeom prst="callout1">
              <a:avLst>
                <a:gd name="adj1" fmla="val 33333"/>
                <a:gd name="adj2" fmla="val -2565"/>
                <a:gd name="adj3" fmla="val -47222"/>
                <a:gd name="adj4" fmla="val -34616"/>
              </a:avLst>
            </a:prstGeom>
            <a:solidFill>
              <a:srgbClr val="FFFFFF"/>
            </a:solidFill>
            <a:ln w="9525">
              <a:solidFill>
                <a:srgbClr val="000000"/>
              </a:solidFill>
              <a:prstDash val="sysDot"/>
              <a:miter lim="800000"/>
              <a:headEnd/>
              <a:tailEnd/>
            </a:ln>
          </p:spPr>
          <p:txBody>
            <a:bodyPr/>
            <a:lstStyle/>
            <a:p>
              <a:r>
                <a:rPr lang="en-GB" sz="2000" dirty="0">
                  <a:solidFill>
                    <a:schemeClr val="bg1"/>
                  </a:solidFill>
                  <a:cs typeface="Times New Roman" pitchFamily="18" charset="0"/>
                </a:rPr>
                <a:t>Insufficient enforcement resources</a:t>
              </a:r>
              <a:endParaRPr lang="en-GB" sz="2000" dirty="0">
                <a:solidFill>
                  <a:schemeClr val="bg1"/>
                </a:solidFill>
              </a:endParaRPr>
            </a:p>
            <a:p>
              <a:pPr eaLnBrk="0" hangingPunct="0"/>
              <a:endParaRPr lang="en-GB" sz="2000" dirty="0">
                <a:solidFill>
                  <a:schemeClr val="bg1"/>
                </a:solidFill>
              </a:endParaRPr>
            </a:p>
          </p:txBody>
        </p:sp>
        <p:sp>
          <p:nvSpPr>
            <p:cNvPr id="13" name="Line 13"/>
            <p:cNvSpPr>
              <a:spLocks noChangeShapeType="1"/>
            </p:cNvSpPr>
            <p:nvPr/>
          </p:nvSpPr>
          <p:spPr bwMode="auto">
            <a:xfrm>
              <a:off x="4184" y="1955"/>
              <a:ext cx="1" cy="2240"/>
            </a:xfrm>
            <a:prstGeom prst="line">
              <a:avLst/>
            </a:prstGeom>
            <a:noFill/>
            <a:ln w="38100">
              <a:solidFill>
                <a:srgbClr val="00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AU"/>
            </a:p>
          </p:txBody>
        </p:sp>
        <p:sp>
          <p:nvSpPr>
            <p:cNvPr id="14" name="Line 12"/>
            <p:cNvSpPr>
              <a:spLocks noChangeShapeType="1"/>
            </p:cNvSpPr>
            <p:nvPr/>
          </p:nvSpPr>
          <p:spPr bwMode="auto">
            <a:xfrm flipH="1" flipV="1">
              <a:off x="4184" y="3630"/>
              <a:ext cx="1252" cy="384"/>
            </a:xfrm>
            <a:prstGeom prst="line">
              <a:avLst/>
            </a:prstGeom>
            <a:noFill/>
            <a:ln w="9525">
              <a:solidFill>
                <a:srgbClr val="000000"/>
              </a:solidFill>
              <a:prstDash val="sysDot"/>
              <a:round/>
              <a:headEnd/>
              <a:tailEnd/>
            </a:ln>
            <a:extLst>
              <a:ext uri="{909E8E84-426E-40DD-AFC4-6F175D3DCCD1}">
                <a14:hiddenFill xmlns:a14="http://schemas.microsoft.com/office/drawing/2010/main" xmlns="">
                  <a:noFill/>
                </a14:hiddenFill>
              </a:ext>
            </a:extLst>
          </p:spPr>
          <p:txBody>
            <a:bodyPr/>
            <a:lstStyle/>
            <a:p>
              <a:endParaRPr lang="en-AU"/>
            </a:p>
          </p:txBody>
        </p:sp>
        <p:sp>
          <p:nvSpPr>
            <p:cNvPr id="15" name="Text Box 11"/>
            <p:cNvSpPr txBox="1">
              <a:spLocks noChangeArrowheads="1"/>
            </p:cNvSpPr>
            <p:nvPr/>
          </p:nvSpPr>
          <p:spPr bwMode="auto">
            <a:xfrm>
              <a:off x="5551" y="3875"/>
              <a:ext cx="4257" cy="48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en-GB" sz="2000" dirty="0">
                  <a:solidFill>
                    <a:schemeClr val="bg1"/>
                  </a:solidFill>
                  <a:cs typeface="Times New Roman" pitchFamily="18" charset="0"/>
                </a:rPr>
                <a:t>Obfuscating the new regulations </a:t>
              </a:r>
              <a:endParaRPr lang="en-GB" sz="2000" dirty="0">
                <a:solidFill>
                  <a:schemeClr val="bg1"/>
                </a:solidFill>
              </a:endParaRPr>
            </a:p>
          </p:txBody>
        </p:sp>
        <p:sp>
          <p:nvSpPr>
            <p:cNvPr id="16" name="Text Box 10"/>
            <p:cNvSpPr txBox="1">
              <a:spLocks noChangeArrowheads="1"/>
            </p:cNvSpPr>
            <p:nvPr/>
          </p:nvSpPr>
          <p:spPr bwMode="auto">
            <a:xfrm>
              <a:off x="2383" y="1475"/>
              <a:ext cx="1675" cy="48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en-GB" sz="2000" dirty="0">
                  <a:solidFill>
                    <a:schemeClr val="bg1"/>
                  </a:solidFill>
                  <a:cs typeface="Times New Roman" pitchFamily="18" charset="0"/>
                </a:rPr>
                <a:t>Identification</a:t>
              </a:r>
              <a:endParaRPr lang="en-GB" sz="2000" dirty="0">
                <a:solidFill>
                  <a:schemeClr val="bg1"/>
                </a:solidFill>
              </a:endParaRPr>
            </a:p>
          </p:txBody>
        </p:sp>
        <p:sp>
          <p:nvSpPr>
            <p:cNvPr id="17" name="Text Box 9"/>
            <p:cNvSpPr txBox="1">
              <a:spLocks noChangeArrowheads="1"/>
            </p:cNvSpPr>
            <p:nvPr/>
          </p:nvSpPr>
          <p:spPr bwMode="auto">
            <a:xfrm>
              <a:off x="2383" y="2755"/>
              <a:ext cx="1737" cy="64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en-GB" sz="2000" dirty="0">
                  <a:solidFill>
                    <a:schemeClr val="bg1"/>
                  </a:solidFill>
                  <a:cs typeface="Times New Roman" pitchFamily="18" charset="0"/>
                </a:rPr>
                <a:t>Compulsion</a:t>
              </a:r>
              <a:endParaRPr lang="en-GB" sz="2000" dirty="0">
                <a:solidFill>
                  <a:schemeClr val="bg1"/>
                </a:solidFill>
              </a:endParaRPr>
            </a:p>
          </p:txBody>
        </p:sp>
        <p:sp>
          <p:nvSpPr>
            <p:cNvPr id="18" name="Text Box 8"/>
            <p:cNvSpPr txBox="1">
              <a:spLocks noChangeArrowheads="1"/>
            </p:cNvSpPr>
            <p:nvPr/>
          </p:nvSpPr>
          <p:spPr bwMode="auto">
            <a:xfrm>
              <a:off x="2383" y="4675"/>
              <a:ext cx="1737" cy="48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r>
                <a:rPr lang="en-GB" sz="2000" dirty="0">
                  <a:solidFill>
                    <a:schemeClr val="bg1"/>
                  </a:solidFill>
                  <a:cs typeface="Times New Roman" pitchFamily="18" charset="0"/>
                </a:rPr>
                <a:t>Enforcement</a:t>
              </a:r>
              <a:endParaRPr lang="en-GB" sz="2000" dirty="0">
                <a:solidFill>
                  <a:schemeClr val="bg1"/>
                </a:solidFill>
              </a:endParaRPr>
            </a:p>
          </p:txBody>
        </p:sp>
      </p:grpSp>
      <p:sp>
        <p:nvSpPr>
          <p:cNvPr id="19" name="Title 18"/>
          <p:cNvSpPr>
            <a:spLocks noGrp="1"/>
          </p:cNvSpPr>
          <p:nvPr>
            <p:ph type="title"/>
          </p:nvPr>
        </p:nvSpPr>
        <p:spPr/>
        <p:txBody>
          <a:bodyPr/>
          <a:lstStyle/>
          <a:p>
            <a:r>
              <a:rPr lang="en-AU" dirty="0" smtClean="0"/>
              <a:t>Threats to legislative effectiveness</a:t>
            </a:r>
            <a:endParaRPr lang="en-AU" dirty="0"/>
          </a:p>
        </p:txBody>
      </p:sp>
    </p:spTree>
    <p:extLst>
      <p:ext uri="{BB962C8B-B14F-4D97-AF65-F5344CB8AC3E}">
        <p14:creationId xmlns:p14="http://schemas.microsoft.com/office/powerpoint/2010/main" xmlns="" val="1043456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Overview</a:t>
            </a:r>
            <a:endParaRPr lang="en-AU" dirty="0"/>
          </a:p>
        </p:txBody>
      </p:sp>
      <p:sp>
        <p:nvSpPr>
          <p:cNvPr id="3" name="Content Placeholder 2"/>
          <p:cNvSpPr>
            <a:spLocks noGrp="1"/>
          </p:cNvSpPr>
          <p:nvPr>
            <p:ph idx="1"/>
          </p:nvPr>
        </p:nvSpPr>
        <p:spPr/>
        <p:txBody>
          <a:bodyPr/>
          <a:lstStyle/>
          <a:p>
            <a:r>
              <a:rPr lang="en-AU" dirty="0" smtClean="0"/>
              <a:t>How does one go about developing the initial theory to test and refine in a realist synthesis?  </a:t>
            </a:r>
            <a:endParaRPr lang="en-AU" dirty="0"/>
          </a:p>
          <a:p>
            <a:r>
              <a:rPr lang="en-AU" dirty="0" smtClean="0"/>
              <a:t>Examples based on the work of panel members for different tasks, facing different dilemmas</a:t>
            </a:r>
          </a:p>
          <a:p>
            <a:r>
              <a:rPr lang="en-AU" dirty="0" smtClean="0"/>
              <a:t>None of the review questions exactly in the form initially proposed for realist synthesis</a:t>
            </a:r>
          </a:p>
          <a:p>
            <a:pPr marL="0" indent="0">
              <a:buNone/>
            </a:pPr>
            <a:endParaRPr lang="en-AU" dirty="0"/>
          </a:p>
        </p:txBody>
      </p:sp>
    </p:spTree>
    <p:extLst>
      <p:ext uri="{BB962C8B-B14F-4D97-AF65-F5344CB8AC3E}">
        <p14:creationId xmlns:p14="http://schemas.microsoft.com/office/powerpoint/2010/main" xmlns="" val="1302831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sz="4000" b="1" dirty="0" smtClean="0">
                <a:solidFill>
                  <a:schemeClr val="accent5">
                    <a:lumMod val="20000"/>
                    <a:lumOff val="80000"/>
                  </a:schemeClr>
                </a:solidFill>
              </a:rPr>
              <a:t>The Technical Sequence</a:t>
            </a:r>
          </a:p>
        </p:txBody>
      </p:sp>
      <p:sp>
        <p:nvSpPr>
          <p:cNvPr id="27651" name="Rectangle 3"/>
          <p:cNvSpPr>
            <a:spLocks noGrp="1" noChangeArrowheads="1"/>
          </p:cNvSpPr>
          <p:nvPr>
            <p:ph type="body" idx="1"/>
          </p:nvPr>
        </p:nvSpPr>
        <p:spPr>
          <a:xfrm>
            <a:off x="457200" y="1285860"/>
            <a:ext cx="8229600" cy="5143536"/>
          </a:xfrm>
        </p:spPr>
        <p:txBody>
          <a:bodyPr>
            <a:normAutofit fontScale="92500"/>
          </a:bodyPr>
          <a:lstStyle/>
          <a:p>
            <a:pPr eaLnBrk="1" hangingPunct="1">
              <a:lnSpc>
                <a:spcPct val="80000"/>
              </a:lnSpc>
            </a:pPr>
            <a:r>
              <a:rPr lang="en-GB" sz="2800" dirty="0" smtClean="0">
                <a:solidFill>
                  <a:srgbClr val="FFFF00"/>
                </a:solidFill>
              </a:rPr>
              <a:t>Search to provide overview of programme theory </a:t>
            </a:r>
            <a:br>
              <a:rPr lang="en-GB" sz="2800" dirty="0" smtClean="0">
                <a:solidFill>
                  <a:srgbClr val="FFFF00"/>
                </a:solidFill>
              </a:rPr>
            </a:br>
            <a:r>
              <a:rPr lang="en-GB" sz="2800" dirty="0" smtClean="0">
                <a:solidFill>
                  <a:srgbClr val="FFFF00"/>
                </a:solidFill>
              </a:rPr>
              <a:t>(i.e. ‘theory elicitation’)</a:t>
            </a:r>
          </a:p>
          <a:p>
            <a:pPr eaLnBrk="1" hangingPunct="1">
              <a:lnSpc>
                <a:spcPct val="80000"/>
              </a:lnSpc>
              <a:spcBef>
                <a:spcPts val="1200"/>
              </a:spcBef>
            </a:pPr>
            <a:r>
              <a:rPr lang="en-GB" sz="2800" dirty="0" smtClean="0">
                <a:solidFill>
                  <a:srgbClr val="FFFF00"/>
                </a:solidFill>
              </a:rPr>
              <a:t>Question selection to pinpoint key processes for investigation (i.e. ‘theory selection’)</a:t>
            </a:r>
          </a:p>
          <a:p>
            <a:pPr eaLnBrk="1" hangingPunct="1">
              <a:lnSpc>
                <a:spcPct val="80000"/>
              </a:lnSpc>
              <a:spcBef>
                <a:spcPts val="1200"/>
              </a:spcBef>
            </a:pPr>
            <a:r>
              <a:rPr lang="en-GB" sz="2800" dirty="0" smtClean="0"/>
              <a:t>Search for studies best placed to test the chosen theory (i.e. ‘theoretical sampling’)</a:t>
            </a:r>
          </a:p>
          <a:p>
            <a:pPr eaLnBrk="1" hangingPunct="1">
              <a:lnSpc>
                <a:spcPct val="80000"/>
              </a:lnSpc>
              <a:spcBef>
                <a:spcPts val="1200"/>
              </a:spcBef>
            </a:pPr>
            <a:r>
              <a:rPr lang="en-GB" sz="2800" dirty="0" smtClean="0"/>
              <a:t>Quality appraisal of primary studies, not against a hierarchy of evidence, by their ‘theory testing potential’</a:t>
            </a:r>
          </a:p>
          <a:p>
            <a:pPr eaLnBrk="1" hangingPunct="1">
              <a:lnSpc>
                <a:spcPct val="80000"/>
              </a:lnSpc>
              <a:spcBef>
                <a:spcPts val="1200"/>
              </a:spcBef>
            </a:pPr>
            <a:r>
              <a:rPr lang="en-GB" sz="2800" dirty="0" smtClean="0"/>
              <a:t>Data extraction, not to a standard matrix, but as ‘confrontation of theory with evidence’</a:t>
            </a:r>
          </a:p>
          <a:p>
            <a:pPr eaLnBrk="1" hangingPunct="1">
              <a:lnSpc>
                <a:spcPct val="80000"/>
              </a:lnSpc>
              <a:spcBef>
                <a:spcPts val="1200"/>
              </a:spcBef>
            </a:pPr>
            <a:r>
              <a:rPr lang="en-GB" sz="2800" dirty="0" smtClean="0"/>
              <a:t>Synthesis as ‘theory refinement’</a:t>
            </a:r>
          </a:p>
          <a:p>
            <a:pPr eaLnBrk="1" hangingPunct="1">
              <a:lnSpc>
                <a:spcPct val="80000"/>
              </a:lnSpc>
              <a:spcBef>
                <a:spcPts val="1200"/>
              </a:spcBef>
            </a:pPr>
            <a:r>
              <a:rPr lang="en-GB" sz="2800" dirty="0" smtClean="0"/>
              <a:t>Dissemination as production of abstract ‘middle-range theory’ (i.e. theory re-articulation)</a:t>
            </a:r>
          </a:p>
        </p:txBody>
      </p:sp>
      <p:sp>
        <p:nvSpPr>
          <p:cNvPr id="2" name="TextBox 1"/>
          <p:cNvSpPr txBox="1"/>
          <p:nvPr/>
        </p:nvSpPr>
        <p:spPr>
          <a:xfrm>
            <a:off x="6156176" y="6165304"/>
            <a:ext cx="2304256" cy="369332"/>
          </a:xfrm>
          <a:prstGeom prst="rect">
            <a:avLst/>
          </a:prstGeom>
          <a:noFill/>
        </p:spPr>
        <p:txBody>
          <a:bodyPr wrap="square" rtlCol="0">
            <a:spAutoFit/>
          </a:bodyPr>
          <a:lstStyle/>
          <a:p>
            <a:r>
              <a:rPr lang="en-AU" dirty="0" smtClean="0"/>
              <a:t>Courtesy Ray Pawson</a:t>
            </a:r>
            <a:endParaRPr lang="en-AU" dirty="0"/>
          </a:p>
        </p:txBody>
      </p:sp>
    </p:spTree>
    <p:extLst>
      <p:ext uri="{BB962C8B-B14F-4D97-AF65-F5344CB8AC3E}">
        <p14:creationId xmlns:p14="http://schemas.microsoft.com/office/powerpoint/2010/main" xmlns="" val="17794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Examples</a:t>
            </a:r>
          </a:p>
        </p:txBody>
      </p:sp>
      <p:sp>
        <p:nvSpPr>
          <p:cNvPr id="3" name="Content Placeholder 2"/>
          <p:cNvSpPr>
            <a:spLocks noGrp="1"/>
          </p:cNvSpPr>
          <p:nvPr>
            <p:ph idx="1"/>
          </p:nvPr>
        </p:nvSpPr>
        <p:spPr/>
        <p:txBody>
          <a:bodyPr/>
          <a:lstStyle/>
          <a:p>
            <a:pPr marL="0" indent="0">
              <a:buNone/>
            </a:pPr>
            <a:endParaRPr lang="en-AU" dirty="0" smtClean="0"/>
          </a:p>
          <a:p>
            <a:r>
              <a:rPr lang="en-AU" dirty="0" smtClean="0"/>
              <a:t>Early Years Programs (Gill Westhorp)</a:t>
            </a:r>
          </a:p>
          <a:p>
            <a:r>
              <a:rPr lang="en-AU" dirty="0" smtClean="0"/>
              <a:t>Aboriginal Children and Young People’s Wellbeing (Margaret Cargo, PI)</a:t>
            </a:r>
          </a:p>
          <a:p>
            <a:r>
              <a:rPr lang="en-AU" dirty="0" smtClean="0"/>
              <a:t>Smoking in Cars (Geoff Wong &amp; Ray Pawson)</a:t>
            </a:r>
            <a:endParaRPr lang="en-AU" dirty="0"/>
          </a:p>
        </p:txBody>
      </p:sp>
    </p:spTree>
    <p:extLst>
      <p:ext uri="{BB962C8B-B14F-4D97-AF65-F5344CB8AC3E}">
        <p14:creationId xmlns:p14="http://schemas.microsoft.com/office/powerpoint/2010/main" xmlns="" val="101471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 1: Early Years Programs</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Task: to explain a particular </a:t>
            </a:r>
            <a:r>
              <a:rPr lang="en-AU" i="1" dirty="0" smtClean="0"/>
              <a:t>outcome pattern</a:t>
            </a:r>
            <a:r>
              <a:rPr lang="en-AU" dirty="0" smtClean="0"/>
              <a:t> </a:t>
            </a:r>
            <a:r>
              <a:rPr lang="en-AU" sz="2800" dirty="0" smtClean="0"/>
              <a:t>(programs that ‘work’ making child development outcomes worse for the most disadvantaged)</a:t>
            </a:r>
          </a:p>
          <a:p>
            <a:r>
              <a:rPr lang="en-AU" dirty="0" smtClean="0"/>
              <a:t>Two broad kinds of programs: home visiting programs and centre based care. Multiple variants of programs; complicated and complex; various </a:t>
            </a:r>
            <a:r>
              <a:rPr lang="en-AU" dirty="0" err="1" smtClean="0"/>
              <a:t>ToC</a:t>
            </a:r>
            <a:endParaRPr lang="en-AU" dirty="0" smtClean="0"/>
          </a:p>
          <a:p>
            <a:r>
              <a:rPr lang="en-AU" dirty="0" smtClean="0"/>
              <a:t>The approach to theory elicitation: Build a typology from substantive theory; use the typology to propose realist </a:t>
            </a:r>
            <a:r>
              <a:rPr lang="en-AU" dirty="0" err="1" smtClean="0"/>
              <a:t>ToC</a:t>
            </a:r>
            <a:endParaRPr lang="en-AU" dirty="0"/>
          </a:p>
        </p:txBody>
      </p:sp>
    </p:spTree>
    <p:extLst>
      <p:ext uri="{BB962C8B-B14F-4D97-AF65-F5344CB8AC3E}">
        <p14:creationId xmlns:p14="http://schemas.microsoft.com/office/powerpoint/2010/main" xmlns="" val="678935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277813"/>
            <a:ext cx="8229600" cy="774700"/>
          </a:xfrm>
        </p:spPr>
        <p:txBody>
          <a:bodyPr/>
          <a:lstStyle/>
          <a:p>
            <a:r>
              <a:rPr lang="en-US"/>
              <a:t>Theory of Negative Impacts (1)</a:t>
            </a:r>
            <a:endParaRPr lang="en-AU"/>
          </a:p>
        </p:txBody>
      </p:sp>
      <p:sp>
        <p:nvSpPr>
          <p:cNvPr id="106499" name="Text Box 3"/>
          <p:cNvSpPr txBox="1">
            <a:spLocks noChangeArrowheads="1"/>
          </p:cNvSpPr>
          <p:nvPr/>
        </p:nvSpPr>
        <p:spPr bwMode="auto">
          <a:xfrm>
            <a:off x="1547813" y="5516563"/>
            <a:ext cx="5616575" cy="1127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US" sz="2400" b="1"/>
              <a:t>Attachment Theory</a:t>
            </a:r>
            <a:r>
              <a:rPr lang="en-US"/>
              <a:t>  </a:t>
            </a:r>
          </a:p>
          <a:p>
            <a:pPr algn="ctr">
              <a:spcBef>
                <a:spcPct val="20000"/>
              </a:spcBef>
            </a:pPr>
            <a:r>
              <a:rPr lang="en-US" sz="2000"/>
              <a:t>Attachment style influences views of self &amp; others; close relationships; cognitive structuring</a:t>
            </a:r>
            <a:endParaRPr lang="en-AU" sz="2000"/>
          </a:p>
        </p:txBody>
      </p:sp>
      <p:sp>
        <p:nvSpPr>
          <p:cNvPr id="106500" name="Text Box 4"/>
          <p:cNvSpPr txBox="1">
            <a:spLocks noChangeArrowheads="1"/>
          </p:cNvSpPr>
          <p:nvPr/>
        </p:nvSpPr>
        <p:spPr bwMode="auto">
          <a:xfrm>
            <a:off x="1619250" y="4149725"/>
            <a:ext cx="5400675" cy="1127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AU" sz="2400" b="1"/>
              <a:t>Social Judgements Theory</a:t>
            </a:r>
            <a:endParaRPr lang="en-AU" sz="2400"/>
          </a:p>
          <a:p>
            <a:pPr algn="ctr">
              <a:spcBef>
                <a:spcPct val="20000"/>
              </a:spcBef>
            </a:pPr>
            <a:r>
              <a:rPr lang="en-AU" sz="2000"/>
              <a:t>Views of self and others influence social judgements and therefore social relationships</a:t>
            </a:r>
          </a:p>
        </p:txBody>
      </p:sp>
      <p:sp>
        <p:nvSpPr>
          <p:cNvPr id="106501" name="Text Box 5"/>
          <p:cNvSpPr txBox="1">
            <a:spLocks noChangeArrowheads="1"/>
          </p:cNvSpPr>
          <p:nvPr/>
        </p:nvSpPr>
        <p:spPr bwMode="auto">
          <a:xfrm>
            <a:off x="1692275" y="2708275"/>
            <a:ext cx="5688013" cy="1127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AU" sz="2400" b="1"/>
              <a:t>Social Capital Theory</a:t>
            </a:r>
            <a:endParaRPr lang="en-AU" sz="2400"/>
          </a:p>
          <a:p>
            <a:pPr algn="ctr">
              <a:spcBef>
                <a:spcPct val="20000"/>
              </a:spcBef>
            </a:pPr>
            <a:r>
              <a:rPr lang="en-AU" sz="2000"/>
              <a:t>Relationships, trust &amp; networks influence access to social, economic &amp; political resources</a:t>
            </a:r>
          </a:p>
        </p:txBody>
      </p:sp>
      <p:sp>
        <p:nvSpPr>
          <p:cNvPr id="106502" name="Text Box 6"/>
          <p:cNvSpPr txBox="1">
            <a:spLocks noChangeArrowheads="1"/>
          </p:cNvSpPr>
          <p:nvPr/>
        </p:nvSpPr>
        <p:spPr bwMode="auto">
          <a:xfrm>
            <a:off x="1547813" y="1268413"/>
            <a:ext cx="6481762" cy="1127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AU" sz="2400" b="1"/>
              <a:t>Social Inclusion / Exclusion</a:t>
            </a:r>
            <a:endParaRPr lang="en-AU" sz="2400"/>
          </a:p>
          <a:p>
            <a:pPr algn="ctr">
              <a:spcBef>
                <a:spcPct val="20000"/>
              </a:spcBef>
            </a:pPr>
            <a:r>
              <a:rPr lang="en-AU" sz="2000"/>
              <a:t>Social inclusion/exclusion is both a product and a process in the relationship of individual/group to society</a:t>
            </a:r>
          </a:p>
        </p:txBody>
      </p:sp>
      <p:sp>
        <p:nvSpPr>
          <p:cNvPr id="106503" name="AutoShape 7"/>
          <p:cNvSpPr>
            <a:spLocks noChangeArrowheads="1"/>
          </p:cNvSpPr>
          <p:nvPr/>
        </p:nvSpPr>
        <p:spPr bwMode="auto">
          <a:xfrm rot="16200000">
            <a:off x="6877050" y="5373688"/>
            <a:ext cx="1511300" cy="647700"/>
          </a:xfrm>
          <a:prstGeom prst="curvedUpArrow">
            <a:avLst>
              <a:gd name="adj1" fmla="val 29664"/>
              <a:gd name="adj2" fmla="val 93333"/>
              <a:gd name="adj3" fmla="val 245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AU"/>
          </a:p>
        </p:txBody>
      </p:sp>
      <p:sp>
        <p:nvSpPr>
          <p:cNvPr id="106504" name="AutoShape 8"/>
          <p:cNvSpPr>
            <a:spLocks noChangeArrowheads="1"/>
          </p:cNvSpPr>
          <p:nvPr/>
        </p:nvSpPr>
        <p:spPr bwMode="auto">
          <a:xfrm rot="16200000">
            <a:off x="7380288" y="3716338"/>
            <a:ext cx="1511300" cy="647700"/>
          </a:xfrm>
          <a:prstGeom prst="curvedUpArrow">
            <a:avLst>
              <a:gd name="adj1" fmla="val 29664"/>
              <a:gd name="adj2" fmla="val 93333"/>
              <a:gd name="adj3" fmla="val 245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AU"/>
          </a:p>
        </p:txBody>
      </p:sp>
      <p:sp>
        <p:nvSpPr>
          <p:cNvPr id="106505" name="AutoShape 9"/>
          <p:cNvSpPr>
            <a:spLocks noChangeArrowheads="1"/>
          </p:cNvSpPr>
          <p:nvPr/>
        </p:nvSpPr>
        <p:spPr bwMode="auto">
          <a:xfrm rot="16200000">
            <a:off x="7885113" y="1989138"/>
            <a:ext cx="1511300" cy="647700"/>
          </a:xfrm>
          <a:prstGeom prst="curvedUpArrow">
            <a:avLst>
              <a:gd name="adj1" fmla="val 29664"/>
              <a:gd name="adj2" fmla="val 93333"/>
              <a:gd name="adj3" fmla="val 245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AU"/>
          </a:p>
        </p:txBody>
      </p:sp>
      <p:sp>
        <p:nvSpPr>
          <p:cNvPr id="106506" name="AutoShape 10"/>
          <p:cNvSpPr>
            <a:spLocks noChangeArrowheads="1"/>
          </p:cNvSpPr>
          <p:nvPr/>
        </p:nvSpPr>
        <p:spPr bwMode="auto">
          <a:xfrm rot="5675147">
            <a:off x="-36512" y="1773238"/>
            <a:ext cx="1511300" cy="647700"/>
          </a:xfrm>
          <a:prstGeom prst="curvedUpArrow">
            <a:avLst>
              <a:gd name="adj1" fmla="val 29664"/>
              <a:gd name="adj2" fmla="val 93333"/>
              <a:gd name="adj3" fmla="val 245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AU"/>
          </a:p>
        </p:txBody>
      </p:sp>
      <p:sp>
        <p:nvSpPr>
          <p:cNvPr id="106507" name="AutoShape 11"/>
          <p:cNvSpPr>
            <a:spLocks noChangeArrowheads="1"/>
          </p:cNvSpPr>
          <p:nvPr/>
        </p:nvSpPr>
        <p:spPr bwMode="auto">
          <a:xfrm rot="5675147">
            <a:off x="179388" y="3500438"/>
            <a:ext cx="1511300" cy="647700"/>
          </a:xfrm>
          <a:prstGeom prst="curvedUpArrow">
            <a:avLst>
              <a:gd name="adj1" fmla="val 29664"/>
              <a:gd name="adj2" fmla="val 93333"/>
              <a:gd name="adj3" fmla="val 245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AU"/>
          </a:p>
        </p:txBody>
      </p:sp>
      <p:sp>
        <p:nvSpPr>
          <p:cNvPr id="106508" name="AutoShape 12"/>
          <p:cNvSpPr>
            <a:spLocks noChangeArrowheads="1"/>
          </p:cNvSpPr>
          <p:nvPr/>
        </p:nvSpPr>
        <p:spPr bwMode="auto">
          <a:xfrm rot="5675147">
            <a:off x="468313" y="5445125"/>
            <a:ext cx="1511300" cy="647700"/>
          </a:xfrm>
          <a:prstGeom prst="curvedUpArrow">
            <a:avLst>
              <a:gd name="adj1" fmla="val 29664"/>
              <a:gd name="adj2" fmla="val 93333"/>
              <a:gd name="adj3" fmla="val 245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AU"/>
          </a:p>
        </p:txBody>
      </p:sp>
    </p:spTree>
    <p:extLst>
      <p:ext uri="{BB962C8B-B14F-4D97-AF65-F5344CB8AC3E}">
        <p14:creationId xmlns:p14="http://schemas.microsoft.com/office/powerpoint/2010/main" xmlns="" val="1073161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922114"/>
          </a:xfrm>
        </p:spPr>
        <p:txBody>
          <a:bodyPr/>
          <a:lstStyle/>
          <a:p>
            <a:r>
              <a:rPr lang="en-AU" dirty="0" smtClean="0"/>
              <a:t>Theory Map 2</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752205148"/>
              </p:ext>
            </p:extLst>
          </p:nvPr>
        </p:nvGraphicFramePr>
        <p:xfrm>
          <a:off x="323528" y="1196752"/>
          <a:ext cx="8507287" cy="4937760"/>
        </p:xfrm>
        <a:graphic>
          <a:graphicData uri="http://schemas.openxmlformats.org/drawingml/2006/table">
            <a:tbl>
              <a:tblPr firstRow="1" bandRow="1">
                <a:tableStyleId>{BC89EF96-8CEA-46FF-86C4-4CE0E7609802}</a:tableStyleId>
              </a:tblPr>
              <a:tblGrid>
                <a:gridCol w="1742945"/>
                <a:gridCol w="1659971"/>
                <a:gridCol w="1701457"/>
                <a:gridCol w="1602715"/>
                <a:gridCol w="1800199"/>
              </a:tblGrid>
              <a:tr h="792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dirty="0" smtClean="0"/>
                        <a:t>Social inclusion</a:t>
                      </a:r>
                    </a:p>
                  </a:txBody>
                  <a:tcPr marL="89203" marR="89203"/>
                </a:tc>
                <a:tc>
                  <a:txBody>
                    <a:bodyPr/>
                    <a:lstStyle/>
                    <a:p>
                      <a:endParaRPr lang="en-AU" sz="2400" dirty="0"/>
                    </a:p>
                  </a:txBody>
                  <a:tcPr marL="89203" marR="89203"/>
                </a:tc>
                <a:tc>
                  <a:txBody>
                    <a:bodyPr/>
                    <a:lstStyle/>
                    <a:p>
                      <a:endParaRPr lang="en-AU" sz="2400" dirty="0"/>
                    </a:p>
                  </a:txBody>
                  <a:tcPr marL="89203" marR="89203"/>
                </a:tc>
                <a:tc>
                  <a:txBody>
                    <a:bodyPr/>
                    <a:lstStyle/>
                    <a:p>
                      <a:endParaRPr lang="en-AU" sz="2400" dirty="0"/>
                    </a:p>
                  </a:txBody>
                  <a:tcPr marL="89203" marR="89203"/>
                </a:tc>
                <a:tc>
                  <a:txBody>
                    <a:bodyPr/>
                    <a:lstStyle/>
                    <a:p>
                      <a:endParaRPr lang="en-AU" sz="2400" dirty="0"/>
                    </a:p>
                  </a:txBody>
                  <a:tcPr marL="89203" marR="89203"/>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dirty="0" smtClean="0"/>
                        <a:t>Social capital</a:t>
                      </a:r>
                    </a:p>
                  </a:txBody>
                  <a:tcPr marL="89203" marR="89203"/>
                </a:tc>
                <a:tc>
                  <a:txBody>
                    <a:bodyPr/>
                    <a:lstStyle/>
                    <a:p>
                      <a:endParaRPr lang="en-AU" sz="2400" dirty="0"/>
                    </a:p>
                  </a:txBody>
                  <a:tcPr marL="89203" marR="89203"/>
                </a:tc>
                <a:tc>
                  <a:txBody>
                    <a:bodyPr/>
                    <a:lstStyle/>
                    <a:p>
                      <a:endParaRPr lang="en-AU" sz="2400"/>
                    </a:p>
                  </a:txBody>
                  <a:tcPr marL="89203" marR="89203"/>
                </a:tc>
                <a:tc>
                  <a:txBody>
                    <a:bodyPr/>
                    <a:lstStyle/>
                    <a:p>
                      <a:endParaRPr lang="en-AU" sz="2400"/>
                    </a:p>
                  </a:txBody>
                  <a:tcPr marL="89203" marR="89203"/>
                </a:tc>
                <a:tc>
                  <a:txBody>
                    <a:bodyPr/>
                    <a:lstStyle/>
                    <a:p>
                      <a:endParaRPr lang="en-AU" sz="2400"/>
                    </a:p>
                  </a:txBody>
                  <a:tcPr marL="89203" marR="89203"/>
                </a:tc>
              </a:tr>
              <a:tr h="370840">
                <a:tc>
                  <a:txBody>
                    <a:bodyPr/>
                    <a:lstStyle/>
                    <a:p>
                      <a:r>
                        <a:rPr lang="en-AU" sz="2400" dirty="0" smtClean="0"/>
                        <a:t>Relationship style</a:t>
                      </a:r>
                      <a:endParaRPr lang="en-AU" sz="2400" dirty="0"/>
                    </a:p>
                  </a:txBody>
                  <a:tcPr marL="89203" marR="89203"/>
                </a:tc>
                <a:tc>
                  <a:txBody>
                    <a:bodyPr/>
                    <a:lstStyle/>
                    <a:p>
                      <a:endParaRPr lang="en-AU" sz="2400"/>
                    </a:p>
                  </a:txBody>
                  <a:tcPr marL="89203" marR="89203"/>
                </a:tc>
                <a:tc>
                  <a:txBody>
                    <a:bodyPr/>
                    <a:lstStyle/>
                    <a:p>
                      <a:endParaRPr lang="en-AU" sz="2400"/>
                    </a:p>
                  </a:txBody>
                  <a:tcPr marL="89203" marR="89203"/>
                </a:tc>
                <a:tc>
                  <a:txBody>
                    <a:bodyPr/>
                    <a:lstStyle/>
                    <a:p>
                      <a:endParaRPr lang="en-AU" sz="2400"/>
                    </a:p>
                  </a:txBody>
                  <a:tcPr marL="89203" marR="89203"/>
                </a:tc>
                <a:tc>
                  <a:txBody>
                    <a:bodyPr/>
                    <a:lstStyle/>
                    <a:p>
                      <a:endParaRPr lang="en-AU" sz="2400"/>
                    </a:p>
                  </a:txBody>
                  <a:tcPr marL="89203" marR="89203"/>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dirty="0" smtClean="0"/>
                        <a:t>View of others</a:t>
                      </a:r>
                    </a:p>
                  </a:txBody>
                  <a:tcPr marL="89203" marR="89203"/>
                </a:tc>
                <a:tc>
                  <a:txBody>
                    <a:bodyPr/>
                    <a:lstStyle/>
                    <a:p>
                      <a:endParaRPr lang="en-AU" sz="2400"/>
                    </a:p>
                  </a:txBody>
                  <a:tcPr marL="89203" marR="89203"/>
                </a:tc>
                <a:tc>
                  <a:txBody>
                    <a:bodyPr/>
                    <a:lstStyle/>
                    <a:p>
                      <a:endParaRPr lang="en-AU" sz="2400"/>
                    </a:p>
                  </a:txBody>
                  <a:tcPr marL="89203" marR="89203"/>
                </a:tc>
                <a:tc>
                  <a:txBody>
                    <a:bodyPr/>
                    <a:lstStyle/>
                    <a:p>
                      <a:endParaRPr lang="en-AU" sz="2400"/>
                    </a:p>
                  </a:txBody>
                  <a:tcPr marL="89203" marR="89203"/>
                </a:tc>
                <a:tc>
                  <a:txBody>
                    <a:bodyPr/>
                    <a:lstStyle/>
                    <a:p>
                      <a:endParaRPr lang="en-AU" sz="2400"/>
                    </a:p>
                  </a:txBody>
                  <a:tcPr marL="89203" marR="89203"/>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dirty="0" smtClean="0"/>
                        <a:t>View</a:t>
                      </a:r>
                      <a:r>
                        <a:rPr lang="en-AU" sz="2400" baseline="0" dirty="0" smtClean="0"/>
                        <a:t> of self</a:t>
                      </a:r>
                      <a:endParaRPr lang="en-AU" sz="2400" dirty="0" smtClean="0"/>
                    </a:p>
                    <a:p>
                      <a:endParaRPr lang="en-AU" sz="2400" dirty="0"/>
                    </a:p>
                  </a:txBody>
                  <a:tcPr marL="89203" marR="89203"/>
                </a:tc>
                <a:tc>
                  <a:txBody>
                    <a:bodyPr/>
                    <a:lstStyle/>
                    <a:p>
                      <a:endParaRPr lang="en-AU" sz="2400"/>
                    </a:p>
                  </a:txBody>
                  <a:tcPr marL="89203" marR="89203"/>
                </a:tc>
                <a:tc>
                  <a:txBody>
                    <a:bodyPr/>
                    <a:lstStyle/>
                    <a:p>
                      <a:endParaRPr lang="en-AU" sz="2400"/>
                    </a:p>
                  </a:txBody>
                  <a:tcPr marL="89203" marR="89203"/>
                </a:tc>
                <a:tc>
                  <a:txBody>
                    <a:bodyPr/>
                    <a:lstStyle/>
                    <a:p>
                      <a:endParaRPr lang="en-AU" sz="2400"/>
                    </a:p>
                  </a:txBody>
                  <a:tcPr marL="89203" marR="89203"/>
                </a:tc>
                <a:tc>
                  <a:txBody>
                    <a:bodyPr/>
                    <a:lstStyle/>
                    <a:p>
                      <a:endParaRPr lang="en-AU" sz="2400" dirty="0"/>
                    </a:p>
                  </a:txBody>
                  <a:tcPr marL="89203" marR="89203"/>
                </a:tc>
              </a:tr>
              <a:tr h="370840">
                <a:tc>
                  <a:txBody>
                    <a:bodyPr/>
                    <a:lstStyle/>
                    <a:p>
                      <a:endParaRPr lang="en-AU" sz="2400" dirty="0"/>
                    </a:p>
                  </a:txBody>
                  <a:tcPr marL="89203" marR="89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dirty="0" smtClean="0"/>
                        <a:t>Secure</a:t>
                      </a:r>
                    </a:p>
                    <a:p>
                      <a:endParaRPr lang="en-AU" sz="2400" dirty="0"/>
                    </a:p>
                  </a:txBody>
                  <a:tcPr marL="89203" marR="89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kern="1200" dirty="0" smtClean="0">
                          <a:effectLst/>
                        </a:rPr>
                        <a:t>Avoidant/</a:t>
                      </a:r>
                      <a:br>
                        <a:rPr lang="en-AU" sz="2400" kern="1200" dirty="0" smtClean="0">
                          <a:effectLst/>
                        </a:rPr>
                      </a:br>
                      <a:r>
                        <a:rPr lang="en-AU" sz="2400" kern="1200" dirty="0" smtClean="0">
                          <a:effectLst/>
                        </a:rPr>
                        <a:t>dismissive</a:t>
                      </a:r>
                      <a:endParaRPr lang="en-AU" sz="2400" dirty="0" smtClean="0"/>
                    </a:p>
                  </a:txBody>
                  <a:tcPr marL="89203" marR="89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kern="1200" dirty="0" smtClean="0">
                          <a:effectLst/>
                        </a:rPr>
                        <a:t>Anxious/</a:t>
                      </a:r>
                      <a:br>
                        <a:rPr lang="en-AU" sz="2400" kern="1200" dirty="0" smtClean="0">
                          <a:effectLst/>
                        </a:rPr>
                      </a:br>
                      <a:r>
                        <a:rPr lang="en-AU" sz="2400" kern="1200" dirty="0" smtClean="0">
                          <a:effectLst/>
                        </a:rPr>
                        <a:t>ambivalent</a:t>
                      </a:r>
                      <a:endParaRPr lang="en-AU" sz="2400" dirty="0" smtClean="0"/>
                    </a:p>
                  </a:txBody>
                  <a:tcPr marL="89203" marR="89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kern="1200" dirty="0" smtClean="0">
                          <a:effectLst/>
                        </a:rPr>
                        <a:t>Disorganised</a:t>
                      </a:r>
                      <a:endParaRPr lang="en-AU" sz="2400" dirty="0" smtClean="0"/>
                    </a:p>
                    <a:p>
                      <a:endParaRPr lang="en-AU" sz="2400" dirty="0"/>
                    </a:p>
                  </a:txBody>
                  <a:tcPr marL="89203" marR="89203"/>
                </a:tc>
              </a:tr>
            </a:tbl>
          </a:graphicData>
        </a:graphic>
      </p:graphicFrame>
    </p:spTree>
    <p:extLst>
      <p:ext uri="{BB962C8B-B14F-4D97-AF65-F5344CB8AC3E}">
        <p14:creationId xmlns:p14="http://schemas.microsoft.com/office/powerpoint/2010/main" xmlns="" val="1688491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850106"/>
          </a:xfrm>
        </p:spPr>
        <p:txBody>
          <a:bodyPr/>
          <a:lstStyle/>
          <a:p>
            <a:r>
              <a:rPr lang="en-AU" dirty="0" smtClean="0"/>
              <a:t>Theory Map 3</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715840651"/>
              </p:ext>
            </p:extLst>
          </p:nvPr>
        </p:nvGraphicFramePr>
        <p:xfrm>
          <a:off x="34029" y="914400"/>
          <a:ext cx="9146483" cy="6065520"/>
        </p:xfrm>
        <a:graphic>
          <a:graphicData uri="http://schemas.openxmlformats.org/drawingml/2006/table">
            <a:tbl>
              <a:tblPr firstRow="1" bandRow="1">
                <a:tableStyleId>{5C22544A-7EE6-4342-B048-85BDC9FD1C3A}</a:tableStyleId>
              </a:tblPr>
              <a:tblGrid>
                <a:gridCol w="1639314"/>
                <a:gridCol w="3290404"/>
                <a:gridCol w="2131109"/>
                <a:gridCol w="2085656"/>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200" b="1" i="1" kern="1200" dirty="0" smtClean="0">
                          <a:solidFill>
                            <a:srgbClr val="FFFFCC"/>
                          </a:solidFill>
                          <a:effectLst/>
                          <a:latin typeface="+mn-lt"/>
                          <a:ea typeface="+mn-ea"/>
                          <a:cs typeface="+mn-cs"/>
                        </a:rPr>
                        <a:t>Level of theory</a:t>
                      </a:r>
                      <a:endParaRPr lang="en-AU" sz="2200" b="1" kern="1200" dirty="0" smtClean="0">
                        <a:solidFill>
                          <a:srgbClr val="FFFFCC"/>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200" b="1" i="1" kern="1200" dirty="0" smtClean="0">
                          <a:solidFill>
                            <a:srgbClr val="FFFFCC"/>
                          </a:solidFill>
                          <a:effectLst/>
                          <a:latin typeface="+mn-lt"/>
                          <a:ea typeface="+mn-ea"/>
                          <a:cs typeface="+mn-cs"/>
                        </a:rPr>
                        <a:t>Nature of intervention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200" b="1" i="1" kern="1200" dirty="0" smtClean="0">
                          <a:solidFill>
                            <a:srgbClr val="FFFFCC"/>
                          </a:solidFill>
                          <a:effectLst/>
                          <a:latin typeface="+mn-lt"/>
                          <a:ea typeface="+mn-ea"/>
                          <a:cs typeface="+mn-cs"/>
                        </a:rPr>
                        <a:t>Works for…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200" b="1" i="1" kern="1200" dirty="0" smtClean="0">
                          <a:solidFill>
                            <a:srgbClr val="FFFFCC"/>
                          </a:solidFill>
                          <a:effectLst/>
                          <a:latin typeface="+mn-lt"/>
                          <a:ea typeface="+mn-ea"/>
                          <a:cs typeface="+mn-cs"/>
                        </a:rPr>
                        <a:t>Doesn’t work for…</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Social inclusion / exclusion</a:t>
                      </a:r>
                    </a:p>
                    <a:p>
                      <a:endParaRPr lang="en-AU" dirty="0"/>
                    </a:p>
                  </a:txBody>
                  <a:tcPr/>
                </a:tc>
                <a:tc>
                  <a:txBody>
                    <a:bodyPr/>
                    <a:lstStyle/>
                    <a:p>
                      <a:r>
                        <a:rPr lang="en-AU" sz="1800" b="1" kern="1200" dirty="0" smtClean="0">
                          <a:solidFill>
                            <a:schemeClr val="dk1"/>
                          </a:solidFill>
                          <a:effectLst/>
                          <a:latin typeface="+mn-lt"/>
                          <a:ea typeface="+mn-ea"/>
                          <a:cs typeface="+mn-cs"/>
                        </a:rPr>
                        <a:t>Social &amp; economic policy</a:t>
                      </a:r>
                      <a:endParaRPr lang="en-AU" sz="1800" kern="1200" dirty="0" smtClean="0">
                        <a:solidFill>
                          <a:schemeClr val="dk1"/>
                        </a:solidFill>
                        <a:effectLst/>
                        <a:latin typeface="+mn-lt"/>
                        <a:ea typeface="+mn-ea"/>
                        <a:cs typeface="+mn-cs"/>
                      </a:endParaRPr>
                    </a:p>
                    <a:p>
                      <a:r>
                        <a:rPr lang="en-AU" sz="1800" kern="1200" dirty="0" smtClean="0">
                          <a:solidFill>
                            <a:schemeClr val="dk1"/>
                          </a:solidFill>
                          <a:effectLst/>
                          <a:latin typeface="+mn-lt"/>
                          <a:ea typeface="+mn-ea"/>
                          <a:cs typeface="+mn-cs"/>
                        </a:rPr>
                        <a:t>Creates contexts for communities, families and individuals</a:t>
                      </a:r>
                    </a:p>
                  </a:txBody>
                  <a:tcPr/>
                </a:tc>
                <a:tc>
                  <a:txBody>
                    <a:bodyPr/>
                    <a:lstStyle/>
                    <a:p>
                      <a:r>
                        <a:rPr lang="en-AU" sz="1800" kern="1200" dirty="0" smtClean="0">
                          <a:solidFill>
                            <a:schemeClr val="dk1"/>
                          </a:solidFill>
                          <a:effectLst/>
                          <a:latin typeface="+mn-lt"/>
                          <a:ea typeface="+mn-ea"/>
                          <a:cs typeface="+mn-cs"/>
                        </a:rPr>
                        <a:t>Socially included individuals, families and communities</a:t>
                      </a:r>
                      <a:endParaRPr lang="en-AU" dirty="0"/>
                    </a:p>
                  </a:txBody>
                  <a:tcPr/>
                </a:tc>
                <a:tc>
                  <a:txBody>
                    <a:bodyPr/>
                    <a:lstStyle/>
                    <a:p>
                      <a:r>
                        <a:rPr lang="en-AU" sz="1800" kern="1200" dirty="0" smtClean="0">
                          <a:solidFill>
                            <a:schemeClr val="dk1"/>
                          </a:solidFill>
                          <a:effectLst/>
                          <a:latin typeface="+mn-lt"/>
                          <a:ea typeface="+mn-ea"/>
                          <a:cs typeface="+mn-cs"/>
                        </a:rPr>
                        <a:t>Socially excluded individuals, families and communities</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Social Capital</a:t>
                      </a:r>
                    </a:p>
                    <a:p>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b="1" kern="1200" dirty="0" smtClean="0">
                          <a:solidFill>
                            <a:schemeClr val="dk1"/>
                          </a:solidFill>
                          <a:effectLst/>
                          <a:latin typeface="+mn-lt"/>
                          <a:ea typeface="+mn-ea"/>
                          <a:cs typeface="+mn-cs"/>
                        </a:rPr>
                        <a:t>Community Development</a:t>
                      </a: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Builds networks &amp; relationships at community level – provides social support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Secure </a:t>
                      </a:r>
                      <a:r>
                        <a:rPr lang="en-AU" sz="1800" kern="1200" dirty="0" err="1" smtClean="0">
                          <a:solidFill>
                            <a:schemeClr val="dk1"/>
                          </a:solidFill>
                          <a:effectLst/>
                          <a:latin typeface="+mn-lt"/>
                          <a:ea typeface="+mn-ea"/>
                          <a:cs typeface="+mn-cs"/>
                        </a:rPr>
                        <a:t>attach’t</a:t>
                      </a:r>
                      <a:r>
                        <a:rPr lang="en-AU" sz="1800" kern="1200" dirty="0" smtClean="0">
                          <a:solidFill>
                            <a:schemeClr val="dk1"/>
                          </a:solidFill>
                          <a:effectLst/>
                          <a:latin typeface="+mn-lt"/>
                          <a:ea typeface="+mn-ea"/>
                          <a:cs typeface="+mn-cs"/>
                        </a:rPr>
                        <a:t>; milder levels of insecure; positive social judgements</a:t>
                      </a:r>
                    </a:p>
                  </a:txBody>
                  <a:tcPr/>
                </a:tc>
                <a:tc>
                  <a:txBody>
                    <a:bodyPr/>
                    <a:lstStyle/>
                    <a:p>
                      <a:r>
                        <a:rPr lang="en-AU" sz="1800" kern="1200" dirty="0" smtClean="0">
                          <a:solidFill>
                            <a:schemeClr val="dk1"/>
                          </a:solidFill>
                          <a:effectLst/>
                          <a:latin typeface="+mn-lt"/>
                          <a:ea typeface="+mn-ea"/>
                          <a:cs typeface="+mn-cs"/>
                        </a:rPr>
                        <a:t>Socially excluded;</a:t>
                      </a:r>
                      <a:r>
                        <a:rPr lang="en-AU" sz="1800" kern="1200" baseline="0" dirty="0" smtClean="0">
                          <a:solidFill>
                            <a:schemeClr val="dk1"/>
                          </a:solidFill>
                          <a:effectLst/>
                          <a:latin typeface="+mn-lt"/>
                          <a:ea typeface="+mn-ea"/>
                          <a:cs typeface="+mn-cs"/>
                        </a:rPr>
                        <a:t> </a:t>
                      </a:r>
                      <a:r>
                        <a:rPr lang="en-AU" sz="1800" kern="1200" dirty="0" smtClean="0">
                          <a:solidFill>
                            <a:schemeClr val="dk1"/>
                          </a:solidFill>
                          <a:effectLst/>
                          <a:latin typeface="+mn-lt"/>
                          <a:ea typeface="+mn-ea"/>
                          <a:cs typeface="+mn-cs"/>
                        </a:rPr>
                        <a:t>Severe insecure or disorganised;</a:t>
                      </a:r>
                      <a:r>
                        <a:rPr lang="en-AU" sz="1800" kern="1200" baseline="0" dirty="0" smtClean="0">
                          <a:solidFill>
                            <a:schemeClr val="dk1"/>
                          </a:solidFill>
                          <a:effectLst/>
                          <a:latin typeface="+mn-lt"/>
                          <a:ea typeface="+mn-ea"/>
                          <a:cs typeface="+mn-cs"/>
                        </a:rPr>
                        <a:t> </a:t>
                      </a:r>
                      <a:r>
                        <a:rPr lang="en-AU" sz="1800" kern="1200" dirty="0" smtClean="0">
                          <a:solidFill>
                            <a:schemeClr val="dk1"/>
                          </a:solidFill>
                          <a:effectLst/>
                          <a:latin typeface="+mn-lt"/>
                          <a:ea typeface="+mn-ea"/>
                          <a:cs typeface="+mn-cs"/>
                        </a:rPr>
                        <a:t>negative social judgements</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Social Judgements </a:t>
                      </a:r>
                    </a:p>
                    <a:p>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b="1" kern="1200" dirty="0" smtClean="0">
                          <a:solidFill>
                            <a:schemeClr val="dk1"/>
                          </a:solidFill>
                          <a:effectLst/>
                          <a:latin typeface="+mn-lt"/>
                          <a:ea typeface="+mn-ea"/>
                          <a:cs typeface="+mn-cs"/>
                        </a:rPr>
                        <a:t>Individual change</a:t>
                      </a:r>
                      <a:endParaRPr lang="en-AU" sz="1800" kern="1200" dirty="0" smtClean="0">
                        <a:solidFill>
                          <a:schemeClr val="dk1"/>
                        </a:solidFill>
                        <a:effectLst/>
                        <a:latin typeface="+mn-lt"/>
                        <a:ea typeface="+mn-ea"/>
                        <a:cs typeface="+mn-cs"/>
                      </a:endParaRPr>
                    </a:p>
                    <a:p>
                      <a:r>
                        <a:rPr lang="en-AU" sz="1800" kern="1200" dirty="0" smtClean="0">
                          <a:solidFill>
                            <a:schemeClr val="dk1"/>
                          </a:solidFill>
                          <a:effectLst/>
                          <a:latin typeface="+mn-lt"/>
                          <a:ea typeface="+mn-ea"/>
                          <a:cs typeface="+mn-cs"/>
                        </a:rPr>
                        <a:t>Build individual skills, self-esteem, behaviours - e.g. parenting / home management skills, assertiveness... </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Secure </a:t>
                      </a:r>
                      <a:r>
                        <a:rPr lang="en-AU" sz="1800" kern="1200" dirty="0" err="1" smtClean="0">
                          <a:solidFill>
                            <a:schemeClr val="dk1"/>
                          </a:solidFill>
                          <a:effectLst/>
                          <a:latin typeface="+mn-lt"/>
                          <a:ea typeface="+mn-ea"/>
                          <a:cs typeface="+mn-cs"/>
                        </a:rPr>
                        <a:t>attach’t</a:t>
                      </a:r>
                      <a:r>
                        <a:rPr lang="en-AU" sz="1800" kern="1200" dirty="0" smtClean="0">
                          <a:solidFill>
                            <a:schemeClr val="dk1"/>
                          </a:solidFill>
                          <a:effectLst/>
                          <a:latin typeface="+mn-lt"/>
                          <a:ea typeface="+mn-ea"/>
                          <a:cs typeface="+mn-cs"/>
                        </a:rPr>
                        <a:t>; milder levels of insecure; +’ve / neutral</a:t>
                      </a:r>
                      <a:r>
                        <a:rPr lang="en-AU" sz="1800" kern="1200" baseline="0" dirty="0" smtClean="0">
                          <a:solidFill>
                            <a:schemeClr val="dk1"/>
                          </a:solidFill>
                          <a:effectLst/>
                          <a:latin typeface="+mn-lt"/>
                          <a:ea typeface="+mn-ea"/>
                          <a:cs typeface="+mn-cs"/>
                        </a:rPr>
                        <a:t> </a:t>
                      </a:r>
                      <a:r>
                        <a:rPr lang="en-AU" sz="1800" kern="1200" dirty="0" smtClean="0">
                          <a:solidFill>
                            <a:schemeClr val="dk1"/>
                          </a:solidFill>
                          <a:effectLst/>
                          <a:latin typeface="+mn-lt"/>
                          <a:ea typeface="+mn-ea"/>
                          <a:cs typeface="+mn-cs"/>
                        </a:rPr>
                        <a:t>social judgements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Socially excluded;</a:t>
                      </a:r>
                      <a:r>
                        <a:rPr lang="en-AU" sz="1800" kern="1200" baseline="0" dirty="0" smtClean="0">
                          <a:solidFill>
                            <a:schemeClr val="dk1"/>
                          </a:solidFill>
                          <a:effectLst/>
                          <a:latin typeface="+mn-lt"/>
                          <a:ea typeface="+mn-ea"/>
                          <a:cs typeface="+mn-cs"/>
                        </a:rPr>
                        <a:t> </a:t>
                      </a:r>
                      <a:r>
                        <a:rPr lang="en-AU" sz="1800" kern="1200" dirty="0" smtClean="0">
                          <a:solidFill>
                            <a:schemeClr val="dk1"/>
                          </a:solidFill>
                          <a:effectLst/>
                          <a:latin typeface="+mn-lt"/>
                          <a:ea typeface="+mn-ea"/>
                          <a:cs typeface="+mn-cs"/>
                        </a:rPr>
                        <a:t>Severe insecure or disorganised;</a:t>
                      </a:r>
                      <a:r>
                        <a:rPr lang="en-AU" sz="1800" kern="1200" baseline="0" dirty="0" smtClean="0">
                          <a:solidFill>
                            <a:schemeClr val="dk1"/>
                          </a:solidFill>
                          <a:effectLst/>
                          <a:latin typeface="+mn-lt"/>
                          <a:ea typeface="+mn-ea"/>
                          <a:cs typeface="+mn-cs"/>
                        </a:rPr>
                        <a:t> </a:t>
                      </a:r>
                      <a:r>
                        <a:rPr lang="en-AU" sz="1800" kern="1200" dirty="0" smtClean="0">
                          <a:solidFill>
                            <a:schemeClr val="dk1"/>
                          </a:solidFill>
                          <a:effectLst/>
                          <a:latin typeface="+mn-lt"/>
                          <a:ea typeface="+mn-ea"/>
                          <a:cs typeface="+mn-cs"/>
                        </a:rPr>
                        <a:t>negative social judgements</a:t>
                      </a:r>
                      <a:endParaRPr lang="en-AU"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Attachment</a:t>
                      </a:r>
                    </a:p>
                    <a:p>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b="1" kern="1200" dirty="0" smtClean="0">
                          <a:solidFill>
                            <a:schemeClr val="dk1"/>
                          </a:solidFill>
                          <a:effectLst/>
                          <a:latin typeface="+mn-lt"/>
                          <a:ea typeface="+mn-ea"/>
                          <a:cs typeface="+mn-cs"/>
                        </a:rPr>
                        <a:t>Attachment therapy</a:t>
                      </a: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Repairs relationships and fundamental perceptions of self and others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Avoidant &amp;  insecure,</a:t>
                      </a:r>
                      <a:r>
                        <a:rPr lang="en-AU" sz="1800" kern="1200" baseline="0" dirty="0" smtClean="0">
                          <a:solidFill>
                            <a:schemeClr val="dk1"/>
                          </a:solidFill>
                          <a:effectLst/>
                          <a:latin typeface="+mn-lt"/>
                          <a:ea typeface="+mn-ea"/>
                          <a:cs typeface="+mn-cs"/>
                        </a:rPr>
                        <a:t> some l</a:t>
                      </a:r>
                      <a:r>
                        <a:rPr lang="en-AU" sz="1800" kern="1200" dirty="0" smtClean="0">
                          <a:solidFill>
                            <a:schemeClr val="dk1"/>
                          </a:solidFill>
                          <a:effectLst/>
                          <a:latin typeface="+mn-lt"/>
                          <a:ea typeface="+mn-ea"/>
                          <a:cs typeface="+mn-cs"/>
                        </a:rPr>
                        <a:t>evels of disorganised</a:t>
                      </a:r>
                      <a:endParaRPr lang="en-AU" dirty="0"/>
                    </a:p>
                  </a:txBody>
                  <a:tcPr/>
                </a:tc>
                <a:tc>
                  <a:txBody>
                    <a:bodyPr/>
                    <a:lstStyle/>
                    <a:p>
                      <a:r>
                        <a:rPr lang="en-AU" sz="1800" kern="1200" dirty="0" smtClean="0">
                          <a:solidFill>
                            <a:schemeClr val="dk1"/>
                          </a:solidFill>
                          <a:effectLst/>
                          <a:latin typeface="+mn-lt"/>
                          <a:ea typeface="+mn-ea"/>
                          <a:cs typeface="+mn-cs"/>
                        </a:rPr>
                        <a:t>Extreme </a:t>
                      </a:r>
                      <a:r>
                        <a:rPr lang="en-AU" sz="1800" kern="1200" dirty="0" err="1" smtClean="0">
                          <a:solidFill>
                            <a:schemeClr val="dk1"/>
                          </a:solidFill>
                          <a:effectLst/>
                          <a:latin typeface="+mn-lt"/>
                          <a:ea typeface="+mn-ea"/>
                          <a:cs typeface="+mn-cs"/>
                        </a:rPr>
                        <a:t>disorg’d</a:t>
                      </a:r>
                      <a:r>
                        <a:rPr lang="en-AU" sz="1800" kern="1200" dirty="0" smtClean="0">
                          <a:solidFill>
                            <a:schemeClr val="dk1"/>
                          </a:solidFill>
                          <a:effectLst/>
                          <a:latin typeface="+mn-lt"/>
                          <a:ea typeface="+mn-ea"/>
                          <a:cs typeface="+mn-cs"/>
                        </a:rPr>
                        <a:t> ; gen.</a:t>
                      </a:r>
                      <a:r>
                        <a:rPr lang="en-AU" sz="1800" kern="1200" baseline="0" dirty="0" smtClean="0">
                          <a:solidFill>
                            <a:schemeClr val="dk1"/>
                          </a:solidFill>
                          <a:effectLst/>
                          <a:latin typeface="+mn-lt"/>
                          <a:ea typeface="+mn-ea"/>
                          <a:cs typeface="+mn-cs"/>
                        </a:rPr>
                        <a:t> </a:t>
                      </a:r>
                      <a:r>
                        <a:rPr lang="en-AU" sz="1800" kern="1200" dirty="0" smtClean="0">
                          <a:solidFill>
                            <a:schemeClr val="dk1"/>
                          </a:solidFill>
                          <a:effectLst/>
                          <a:latin typeface="+mn-lt"/>
                          <a:ea typeface="+mn-ea"/>
                          <a:cs typeface="+mn-cs"/>
                        </a:rPr>
                        <a:t>distorted perceptions; ‘unavailable’ (D&amp;A)</a:t>
                      </a:r>
                      <a:endParaRPr lang="en-AU" dirty="0"/>
                    </a:p>
                  </a:txBody>
                  <a:tcPr/>
                </a:tc>
              </a:tr>
            </a:tbl>
          </a:graphicData>
        </a:graphic>
      </p:graphicFrame>
    </p:spTree>
    <p:extLst>
      <p:ext uri="{BB962C8B-B14F-4D97-AF65-F5344CB8AC3E}">
        <p14:creationId xmlns:p14="http://schemas.microsoft.com/office/powerpoint/2010/main" xmlns="" val="2949353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79512" y="1988840"/>
            <a:ext cx="1714500" cy="8000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Families with multiple risk factors</a:t>
            </a:r>
            <a:endParaRPr lang="en-AU" dirty="0"/>
          </a:p>
        </p:txBody>
      </p:sp>
      <p:sp>
        <p:nvSpPr>
          <p:cNvPr id="4" name="Rounded Rectangle 3"/>
          <p:cNvSpPr/>
          <p:nvPr/>
        </p:nvSpPr>
        <p:spPr>
          <a:xfrm>
            <a:off x="179512" y="4720342"/>
            <a:ext cx="1714500" cy="17443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Families with significant attachment issues  at parent &amp; child levels</a:t>
            </a:r>
            <a:endParaRPr lang="en-AU" dirty="0"/>
          </a:p>
        </p:txBody>
      </p:sp>
      <p:sp>
        <p:nvSpPr>
          <p:cNvPr id="5" name="Rectangle 4"/>
          <p:cNvSpPr/>
          <p:nvPr/>
        </p:nvSpPr>
        <p:spPr>
          <a:xfrm>
            <a:off x="2339752" y="1988840"/>
            <a:ext cx="1656184" cy="1135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ym typeface="Wingdings"/>
              </a:rPr>
              <a:t> </a:t>
            </a:r>
            <a:r>
              <a:rPr lang="en-AU" dirty="0" smtClean="0"/>
              <a:t>likelihood of social service involvements</a:t>
            </a:r>
            <a:endParaRPr lang="en-AU" dirty="0"/>
          </a:p>
        </p:txBody>
      </p:sp>
      <p:sp>
        <p:nvSpPr>
          <p:cNvPr id="6" name="Rectangle 5"/>
          <p:cNvSpPr/>
          <p:nvPr/>
        </p:nvSpPr>
        <p:spPr>
          <a:xfrm>
            <a:off x="2339752" y="3844925"/>
            <a:ext cx="1584176" cy="20792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Increased risks of:</a:t>
            </a:r>
          </a:p>
          <a:p>
            <a:r>
              <a:rPr lang="en-AU" dirty="0" smtClean="0"/>
              <a:t>* Poorer child </a:t>
            </a:r>
            <a:br>
              <a:rPr lang="en-AU" dirty="0" smtClean="0"/>
            </a:br>
            <a:r>
              <a:rPr lang="en-AU" dirty="0" smtClean="0"/>
              <a:t>   development </a:t>
            </a:r>
          </a:p>
          <a:p>
            <a:r>
              <a:rPr lang="en-AU" dirty="0" smtClean="0"/>
              <a:t>* -’ve  social    </a:t>
            </a:r>
            <a:br>
              <a:rPr lang="en-AU" dirty="0" smtClean="0"/>
            </a:br>
            <a:r>
              <a:rPr lang="en-AU" dirty="0" smtClean="0"/>
              <a:t>   judgements</a:t>
            </a:r>
          </a:p>
          <a:p>
            <a:r>
              <a:rPr lang="en-AU" dirty="0" smtClean="0"/>
              <a:t>* DV  / CAN</a:t>
            </a:r>
          </a:p>
        </p:txBody>
      </p:sp>
      <p:sp>
        <p:nvSpPr>
          <p:cNvPr id="7" name="Rectangle 6"/>
          <p:cNvSpPr/>
          <p:nvPr/>
        </p:nvSpPr>
        <p:spPr>
          <a:xfrm>
            <a:off x="4635487" y="2810192"/>
            <a:ext cx="1520689" cy="14667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ym typeface="Wingdings"/>
              </a:rPr>
              <a:t></a:t>
            </a:r>
            <a:r>
              <a:rPr lang="en-AU" dirty="0" smtClean="0"/>
              <a:t>parents’ negative attachment behaviours</a:t>
            </a:r>
            <a:endParaRPr lang="en-AU" dirty="0"/>
          </a:p>
        </p:txBody>
      </p:sp>
      <p:sp>
        <p:nvSpPr>
          <p:cNvPr id="8" name="Rectangle 7"/>
          <p:cNvSpPr/>
          <p:nvPr/>
        </p:nvSpPr>
        <p:spPr>
          <a:xfrm>
            <a:off x="6300427" y="2810192"/>
            <a:ext cx="1223901" cy="14667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Withdraw from voluntary services</a:t>
            </a:r>
            <a:endParaRPr lang="en-AU" dirty="0"/>
          </a:p>
        </p:txBody>
      </p:sp>
      <p:sp>
        <p:nvSpPr>
          <p:cNvPr id="9" name="Rectangle 8"/>
          <p:cNvSpPr/>
          <p:nvPr/>
        </p:nvSpPr>
        <p:spPr>
          <a:xfrm>
            <a:off x="5220072" y="5466928"/>
            <a:ext cx="276017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err="1" smtClean="0"/>
              <a:t>Neg</a:t>
            </a:r>
            <a:r>
              <a:rPr lang="en-AU" dirty="0" smtClean="0"/>
              <a:t> social judgements -&gt; increased sense of threat from services</a:t>
            </a:r>
            <a:endParaRPr lang="en-AU" dirty="0"/>
          </a:p>
        </p:txBody>
      </p:sp>
      <p:sp>
        <p:nvSpPr>
          <p:cNvPr id="11" name="Rectangle 10"/>
          <p:cNvSpPr/>
          <p:nvPr/>
        </p:nvSpPr>
        <p:spPr>
          <a:xfrm>
            <a:off x="7668344" y="2810192"/>
            <a:ext cx="1296144" cy="14667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Withdraw from social &amp; community networks</a:t>
            </a:r>
            <a:endParaRPr lang="en-AU" dirty="0"/>
          </a:p>
        </p:txBody>
      </p:sp>
      <p:sp>
        <p:nvSpPr>
          <p:cNvPr id="12" name="Rectangle 11"/>
          <p:cNvSpPr/>
          <p:nvPr/>
        </p:nvSpPr>
        <p:spPr>
          <a:xfrm>
            <a:off x="7092280" y="620688"/>
            <a:ext cx="1359503" cy="15026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ym typeface="Wingdings"/>
              </a:rPr>
              <a:t> </a:t>
            </a:r>
            <a:r>
              <a:rPr lang="en-AU" dirty="0" smtClean="0"/>
              <a:t>isolation / decreased social capital</a:t>
            </a:r>
            <a:endParaRPr lang="en-AU" dirty="0"/>
          </a:p>
        </p:txBody>
      </p:sp>
      <p:sp>
        <p:nvSpPr>
          <p:cNvPr id="14" name="Rectangle 13"/>
          <p:cNvSpPr/>
          <p:nvPr/>
        </p:nvSpPr>
        <p:spPr>
          <a:xfrm>
            <a:off x="5220072" y="1052736"/>
            <a:ext cx="1404039" cy="13361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ym typeface="Wingdings"/>
              </a:rPr>
              <a:t> </a:t>
            </a:r>
            <a:r>
              <a:rPr lang="en-AU" dirty="0" smtClean="0"/>
              <a:t>risk of statutory  / justice involvement</a:t>
            </a:r>
            <a:endParaRPr lang="en-AU" dirty="0"/>
          </a:p>
        </p:txBody>
      </p:sp>
      <p:sp>
        <p:nvSpPr>
          <p:cNvPr id="15" name="Title 1"/>
          <p:cNvSpPr txBox="1">
            <a:spLocks/>
          </p:cNvSpPr>
          <p:nvPr/>
        </p:nvSpPr>
        <p:spPr>
          <a:xfrm>
            <a:off x="-180528" y="-27384"/>
            <a:ext cx="3760171" cy="85010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AU" dirty="0" smtClean="0"/>
              <a:t>Theory Map 4</a:t>
            </a:r>
            <a:endParaRPr lang="en-AU" dirty="0"/>
          </a:p>
        </p:txBody>
      </p:sp>
      <p:sp>
        <p:nvSpPr>
          <p:cNvPr id="16" name="Up-Down Arrow 15"/>
          <p:cNvSpPr/>
          <p:nvPr/>
        </p:nvSpPr>
        <p:spPr>
          <a:xfrm>
            <a:off x="611560" y="2810192"/>
            <a:ext cx="216023" cy="1906890"/>
          </a:xfrm>
          <a:prstGeom prst="upDown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ight Arrow 16"/>
          <p:cNvSpPr/>
          <p:nvPr/>
        </p:nvSpPr>
        <p:spPr>
          <a:xfrm>
            <a:off x="1894012" y="4818856"/>
            <a:ext cx="445740" cy="216024"/>
          </a:xfrm>
          <a:prstGeom prst="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Up-Down Arrow 17"/>
          <p:cNvSpPr/>
          <p:nvPr/>
        </p:nvSpPr>
        <p:spPr>
          <a:xfrm>
            <a:off x="3059832" y="3124200"/>
            <a:ext cx="223443" cy="720725"/>
          </a:xfrm>
          <a:prstGeom prst="upDown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ight Arrow 18"/>
          <p:cNvSpPr/>
          <p:nvPr/>
        </p:nvSpPr>
        <p:spPr>
          <a:xfrm>
            <a:off x="1956316" y="6181968"/>
            <a:ext cx="3075970" cy="199360"/>
          </a:xfrm>
          <a:prstGeom prst="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Up Arrow 19"/>
          <p:cNvSpPr/>
          <p:nvPr/>
        </p:nvSpPr>
        <p:spPr>
          <a:xfrm flipH="1">
            <a:off x="6571102" y="4276973"/>
            <a:ext cx="197024" cy="1117947"/>
          </a:xfrm>
          <a:prstGeom prst="up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Up Arrow 20"/>
          <p:cNvSpPr/>
          <p:nvPr/>
        </p:nvSpPr>
        <p:spPr>
          <a:xfrm flipH="1">
            <a:off x="5508104" y="4293096"/>
            <a:ext cx="197024" cy="1117947"/>
          </a:xfrm>
          <a:prstGeom prst="up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Up Arrow 21"/>
          <p:cNvSpPr/>
          <p:nvPr/>
        </p:nvSpPr>
        <p:spPr>
          <a:xfrm flipH="1">
            <a:off x="7687344" y="4293096"/>
            <a:ext cx="197024" cy="1117947"/>
          </a:xfrm>
          <a:prstGeom prst="up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Up Arrow 24"/>
          <p:cNvSpPr/>
          <p:nvPr/>
        </p:nvSpPr>
        <p:spPr>
          <a:xfrm flipH="1">
            <a:off x="5315950" y="2388889"/>
            <a:ext cx="192154" cy="400050"/>
          </a:xfrm>
          <a:prstGeom prst="up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Up Arrow 25"/>
          <p:cNvSpPr/>
          <p:nvPr/>
        </p:nvSpPr>
        <p:spPr>
          <a:xfrm flipH="1">
            <a:off x="6252054" y="2388889"/>
            <a:ext cx="192154" cy="400050"/>
          </a:xfrm>
          <a:prstGeom prst="up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Up Arrow 26"/>
          <p:cNvSpPr/>
          <p:nvPr/>
        </p:nvSpPr>
        <p:spPr>
          <a:xfrm flipH="1">
            <a:off x="7233959" y="2131621"/>
            <a:ext cx="192154" cy="607807"/>
          </a:xfrm>
          <a:prstGeom prst="up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Up Arrow 27"/>
          <p:cNvSpPr/>
          <p:nvPr/>
        </p:nvSpPr>
        <p:spPr>
          <a:xfrm flipH="1">
            <a:off x="7980246" y="2131621"/>
            <a:ext cx="192154" cy="577299"/>
          </a:xfrm>
          <a:prstGeom prst="up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Left Arrow 29"/>
          <p:cNvSpPr/>
          <p:nvPr/>
        </p:nvSpPr>
        <p:spPr>
          <a:xfrm rot="1509595" flipV="1">
            <a:off x="3986408" y="2513535"/>
            <a:ext cx="740736" cy="267245"/>
          </a:xfrm>
          <a:prstGeom prst="lef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Left Arrow 30"/>
          <p:cNvSpPr/>
          <p:nvPr/>
        </p:nvSpPr>
        <p:spPr>
          <a:xfrm rot="3273190">
            <a:off x="3664759" y="2030376"/>
            <a:ext cx="1626696" cy="202491"/>
          </a:xfrm>
          <a:prstGeom prst="lef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Rectangle 31"/>
          <p:cNvSpPr/>
          <p:nvPr/>
        </p:nvSpPr>
        <p:spPr>
          <a:xfrm>
            <a:off x="1036762" y="812510"/>
            <a:ext cx="2887166" cy="8002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smtClean="0">
                <a:solidFill>
                  <a:srgbClr val="FFFF00"/>
                </a:solidFill>
              </a:rPr>
              <a:t>Worse cognitive &amp; social development outcomes for children</a:t>
            </a:r>
            <a:endParaRPr lang="en-AU" sz="2000" b="1" dirty="0">
              <a:solidFill>
                <a:srgbClr val="FFFF00"/>
              </a:solidFill>
            </a:endParaRPr>
          </a:p>
        </p:txBody>
      </p:sp>
      <p:sp>
        <p:nvSpPr>
          <p:cNvPr id="33" name="Left Arrow 32"/>
          <p:cNvSpPr/>
          <p:nvPr/>
        </p:nvSpPr>
        <p:spPr>
          <a:xfrm>
            <a:off x="3995936" y="1052736"/>
            <a:ext cx="1183636" cy="217739"/>
          </a:xfrm>
          <a:prstGeom prst="lef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c</a:t>
            </a:r>
            <a:endParaRPr lang="en-AU" dirty="0"/>
          </a:p>
        </p:txBody>
      </p:sp>
      <p:sp>
        <p:nvSpPr>
          <p:cNvPr id="36" name="Left Arrow 35"/>
          <p:cNvSpPr/>
          <p:nvPr/>
        </p:nvSpPr>
        <p:spPr>
          <a:xfrm>
            <a:off x="3995936" y="812510"/>
            <a:ext cx="3096344" cy="217739"/>
          </a:xfrm>
          <a:prstGeom prst="lef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c</a:t>
            </a:r>
            <a:endParaRPr lang="en-AU" dirty="0"/>
          </a:p>
        </p:txBody>
      </p:sp>
      <p:sp>
        <p:nvSpPr>
          <p:cNvPr id="34" name="Right Arrow 33"/>
          <p:cNvSpPr/>
          <p:nvPr/>
        </p:nvSpPr>
        <p:spPr>
          <a:xfrm>
            <a:off x="1894012" y="2276872"/>
            <a:ext cx="445740" cy="216024"/>
          </a:xfrm>
          <a:prstGeom prst="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Right Arrow 34"/>
          <p:cNvSpPr/>
          <p:nvPr/>
        </p:nvSpPr>
        <p:spPr>
          <a:xfrm rot="3328481">
            <a:off x="3276416" y="4153438"/>
            <a:ext cx="2657760" cy="234803"/>
          </a:xfrm>
          <a:prstGeom prst="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xmlns="" val="1556897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966</TotalTime>
  <Words>1780</Words>
  <Application>Microsoft Office PowerPoint</Application>
  <PresentationFormat>On-screen Show (4:3)</PresentationFormat>
  <Paragraphs>165</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Constructing the initial theory</vt:lpstr>
      <vt:lpstr>Overview</vt:lpstr>
      <vt:lpstr>The Technical Sequence</vt:lpstr>
      <vt:lpstr>The Examples</vt:lpstr>
      <vt:lpstr>Example 1: Early Years Programs</vt:lpstr>
      <vt:lpstr>Theory of Negative Impacts (1)</vt:lpstr>
      <vt:lpstr>Theory Map 2</vt:lpstr>
      <vt:lpstr>Theory Map 3</vt:lpstr>
      <vt:lpstr>Slide 9</vt:lpstr>
      <vt:lpstr>Example 2: Aboriginal Children &amp;Young People’s Social &amp;Emotional Wellbeing </vt:lpstr>
      <vt:lpstr>Starting with CMOCs…</vt:lpstr>
      <vt:lpstr>Candidate Theories</vt:lpstr>
      <vt:lpstr>Slide 13</vt:lpstr>
      <vt:lpstr>Example 3: Smoking in cars with children </vt:lpstr>
      <vt:lpstr>Threats to legislative effectiveness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Constructing the initial theory</dc:title>
  <dc:creator>Gill's EeePC</dc:creator>
  <cp:lastModifiedBy>system administrator</cp:lastModifiedBy>
  <cp:revision>34</cp:revision>
  <dcterms:created xsi:type="dcterms:W3CDTF">2011-08-27T00:44:12Z</dcterms:created>
  <dcterms:modified xsi:type="dcterms:W3CDTF">2011-08-31T03:17:41Z</dcterms:modified>
</cp:coreProperties>
</file>