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65" r:id="rId2"/>
    <p:sldId id="288" r:id="rId3"/>
    <p:sldId id="287" r:id="rId4"/>
    <p:sldId id="275" r:id="rId5"/>
    <p:sldId id="289" r:id="rId6"/>
    <p:sldId id="276" r:id="rId7"/>
    <p:sldId id="266" r:id="rId8"/>
    <p:sldId id="277" r:id="rId9"/>
    <p:sldId id="279" r:id="rId10"/>
    <p:sldId id="278" r:id="rId11"/>
    <p:sldId id="280" r:id="rId12"/>
    <p:sldId id="281" r:id="rId13"/>
    <p:sldId id="282" r:id="rId14"/>
    <p:sldId id="283" r:id="rId15"/>
    <p:sldId id="284" r:id="rId16"/>
    <p:sldId id="285" r:id="rId17"/>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20" name="Footer Placeholder 19"/>
          <p:cNvSpPr>
            <a:spLocks noGrp="1"/>
          </p:cNvSpPr>
          <p:nvPr>
            <p:ph type="ftr" sz="quarter" idx="11"/>
          </p:nvPr>
        </p:nvSpPr>
        <p:spPr/>
        <p:txBody>
          <a:bodyPr/>
          <a:lstStyle>
            <a:extLst/>
          </a:lstStyle>
          <a:p>
            <a:endParaRPr lang="en-NZ"/>
          </a:p>
        </p:txBody>
      </p:sp>
      <p:sp>
        <p:nvSpPr>
          <p:cNvPr id="10" name="Slide Number Placeholder 9"/>
          <p:cNvSpPr>
            <a:spLocks noGrp="1"/>
          </p:cNvSpPr>
          <p:nvPr>
            <p:ph type="sldNum" sz="quarter" idx="12"/>
          </p:nvPr>
        </p:nvSpPr>
        <p:spPr/>
        <p:txBody>
          <a:bodyPr/>
          <a:lstStyle>
            <a:extLst/>
          </a:lstStyle>
          <a:p>
            <a:fld id="{EEF15B8A-D5D9-41FC-A0B1-06F961CFE4F8}" type="slidenum">
              <a:rPr lang="en-NZ" smtClean="0"/>
              <a:pPr/>
              <a:t>‹#›</a:t>
            </a:fld>
            <a:endParaRPr lang="en-NZ"/>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5" name="Footer Placeholder 4"/>
          <p:cNvSpPr>
            <a:spLocks noGrp="1"/>
          </p:cNvSpPr>
          <p:nvPr>
            <p:ph type="ftr" sz="quarter" idx="11"/>
          </p:nvPr>
        </p:nvSpPr>
        <p:spPr/>
        <p:txBody>
          <a:bodyPr/>
          <a:lstStyle>
            <a:extLst/>
          </a:lstStyle>
          <a:p>
            <a:endParaRPr lang="en-NZ"/>
          </a:p>
        </p:txBody>
      </p:sp>
      <p:sp>
        <p:nvSpPr>
          <p:cNvPr id="6" name="Slide Number Placeholder 5"/>
          <p:cNvSpPr>
            <a:spLocks noGrp="1"/>
          </p:cNvSpPr>
          <p:nvPr>
            <p:ph type="sldNum" sz="quarter" idx="12"/>
          </p:nvPr>
        </p:nvSpPr>
        <p:spPr/>
        <p:txBody>
          <a:bodyPr/>
          <a:lstStyle>
            <a:extLst/>
          </a:lstStyle>
          <a:p>
            <a:fld id="{EEF15B8A-D5D9-41FC-A0B1-06F961CFE4F8}"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5" name="Footer Placeholder 4"/>
          <p:cNvSpPr>
            <a:spLocks noGrp="1"/>
          </p:cNvSpPr>
          <p:nvPr>
            <p:ph type="ftr" sz="quarter" idx="11"/>
          </p:nvPr>
        </p:nvSpPr>
        <p:spPr/>
        <p:txBody>
          <a:bodyPr/>
          <a:lstStyle>
            <a:extLst/>
          </a:lstStyle>
          <a:p>
            <a:endParaRPr lang="en-NZ"/>
          </a:p>
        </p:txBody>
      </p:sp>
      <p:sp>
        <p:nvSpPr>
          <p:cNvPr id="6" name="Slide Number Placeholder 5"/>
          <p:cNvSpPr>
            <a:spLocks noGrp="1"/>
          </p:cNvSpPr>
          <p:nvPr>
            <p:ph type="sldNum" sz="quarter" idx="12"/>
          </p:nvPr>
        </p:nvSpPr>
        <p:spPr/>
        <p:txBody>
          <a:bodyPr/>
          <a:lstStyle>
            <a:extLst/>
          </a:lstStyle>
          <a:p>
            <a:fld id="{EEF15B8A-D5D9-41FC-A0B1-06F961CFE4F8}"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5" name="Footer Placeholder 4"/>
          <p:cNvSpPr>
            <a:spLocks noGrp="1"/>
          </p:cNvSpPr>
          <p:nvPr>
            <p:ph type="ftr" sz="quarter" idx="11"/>
          </p:nvPr>
        </p:nvSpPr>
        <p:spPr/>
        <p:txBody>
          <a:bodyPr/>
          <a:lstStyle>
            <a:extLst/>
          </a:lstStyle>
          <a:p>
            <a:endParaRPr lang="en-NZ"/>
          </a:p>
        </p:txBody>
      </p:sp>
      <p:sp>
        <p:nvSpPr>
          <p:cNvPr id="6" name="Slide Number Placeholder 5"/>
          <p:cNvSpPr>
            <a:spLocks noGrp="1"/>
          </p:cNvSpPr>
          <p:nvPr>
            <p:ph type="sldNum" sz="quarter" idx="12"/>
          </p:nvPr>
        </p:nvSpPr>
        <p:spPr/>
        <p:txBody>
          <a:bodyPr/>
          <a:lstStyle>
            <a:extLst/>
          </a:lstStyle>
          <a:p>
            <a:fld id="{EEF15B8A-D5D9-41FC-A0B1-06F961CFE4F8}"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5" name="Footer Placeholder 4"/>
          <p:cNvSpPr>
            <a:spLocks noGrp="1"/>
          </p:cNvSpPr>
          <p:nvPr>
            <p:ph type="ftr" sz="quarter" idx="11"/>
          </p:nvPr>
        </p:nvSpPr>
        <p:spPr/>
        <p:txBody>
          <a:bodyPr/>
          <a:lstStyle>
            <a:extLst/>
          </a:lstStyle>
          <a:p>
            <a:endParaRPr lang="en-NZ"/>
          </a:p>
        </p:txBody>
      </p:sp>
      <p:sp>
        <p:nvSpPr>
          <p:cNvPr id="6" name="Slide Number Placeholder 5"/>
          <p:cNvSpPr>
            <a:spLocks noGrp="1"/>
          </p:cNvSpPr>
          <p:nvPr>
            <p:ph type="sldNum" sz="quarter" idx="12"/>
          </p:nvPr>
        </p:nvSpPr>
        <p:spPr/>
        <p:txBody>
          <a:bodyPr/>
          <a:lstStyle>
            <a:extLst/>
          </a:lstStyle>
          <a:p>
            <a:fld id="{EEF15B8A-D5D9-41FC-A0B1-06F961CFE4F8}" type="slidenum">
              <a:rPr lang="en-NZ" smtClean="0"/>
              <a:pPr/>
              <a:t>‹#›</a:t>
            </a:fld>
            <a:endParaRPr lang="en-NZ"/>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6" name="Footer Placeholder 5"/>
          <p:cNvSpPr>
            <a:spLocks noGrp="1"/>
          </p:cNvSpPr>
          <p:nvPr>
            <p:ph type="ftr" sz="quarter" idx="11"/>
          </p:nvPr>
        </p:nvSpPr>
        <p:spPr/>
        <p:txBody>
          <a:bodyPr/>
          <a:lstStyle>
            <a:extLst/>
          </a:lstStyle>
          <a:p>
            <a:endParaRPr lang="en-NZ"/>
          </a:p>
        </p:txBody>
      </p:sp>
      <p:sp>
        <p:nvSpPr>
          <p:cNvPr id="7" name="Slide Number Placeholder 6"/>
          <p:cNvSpPr>
            <a:spLocks noGrp="1"/>
          </p:cNvSpPr>
          <p:nvPr>
            <p:ph type="sldNum" sz="quarter" idx="12"/>
          </p:nvPr>
        </p:nvSpPr>
        <p:spPr/>
        <p:txBody>
          <a:bodyPr/>
          <a:lstStyle>
            <a:extLst/>
          </a:lstStyle>
          <a:p>
            <a:fld id="{EEF15B8A-D5D9-41FC-A0B1-06F961CFE4F8}"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8" name="Footer Placeholder 7"/>
          <p:cNvSpPr>
            <a:spLocks noGrp="1"/>
          </p:cNvSpPr>
          <p:nvPr>
            <p:ph type="ftr" sz="quarter" idx="11"/>
          </p:nvPr>
        </p:nvSpPr>
        <p:spPr/>
        <p:txBody>
          <a:bodyPr/>
          <a:lstStyle>
            <a:extLst/>
          </a:lstStyle>
          <a:p>
            <a:endParaRPr lang="en-NZ"/>
          </a:p>
        </p:txBody>
      </p:sp>
      <p:sp>
        <p:nvSpPr>
          <p:cNvPr id="9" name="Slide Number Placeholder 8"/>
          <p:cNvSpPr>
            <a:spLocks noGrp="1"/>
          </p:cNvSpPr>
          <p:nvPr>
            <p:ph type="sldNum" sz="quarter" idx="12"/>
          </p:nvPr>
        </p:nvSpPr>
        <p:spPr/>
        <p:txBody>
          <a:bodyPr/>
          <a:lstStyle>
            <a:extLst/>
          </a:lstStyle>
          <a:p>
            <a:fld id="{EEF15B8A-D5D9-41FC-A0B1-06F961CFE4F8}"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4" name="Footer Placeholder 3"/>
          <p:cNvSpPr>
            <a:spLocks noGrp="1"/>
          </p:cNvSpPr>
          <p:nvPr>
            <p:ph type="ftr" sz="quarter" idx="11"/>
          </p:nvPr>
        </p:nvSpPr>
        <p:spPr/>
        <p:txBody>
          <a:bodyPr/>
          <a:lstStyle>
            <a:extLst/>
          </a:lstStyle>
          <a:p>
            <a:endParaRPr lang="en-NZ"/>
          </a:p>
        </p:txBody>
      </p:sp>
      <p:sp>
        <p:nvSpPr>
          <p:cNvPr id="5" name="Slide Number Placeholder 4"/>
          <p:cNvSpPr>
            <a:spLocks noGrp="1"/>
          </p:cNvSpPr>
          <p:nvPr>
            <p:ph type="sldNum" sz="quarter" idx="12"/>
          </p:nvPr>
        </p:nvSpPr>
        <p:spPr/>
        <p:txBody>
          <a:bodyPr/>
          <a:lstStyle>
            <a:extLst/>
          </a:lstStyle>
          <a:p>
            <a:fld id="{EEF15B8A-D5D9-41FC-A0B1-06F961CFE4F8}"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3" name="Footer Placeholder 2"/>
          <p:cNvSpPr>
            <a:spLocks noGrp="1"/>
          </p:cNvSpPr>
          <p:nvPr>
            <p:ph type="ftr" sz="quarter" idx="11"/>
          </p:nvPr>
        </p:nvSpPr>
        <p:spPr/>
        <p:txBody>
          <a:bodyPr/>
          <a:lstStyle>
            <a:extLst/>
          </a:lstStyle>
          <a:p>
            <a:endParaRPr lang="en-NZ"/>
          </a:p>
        </p:txBody>
      </p:sp>
      <p:sp>
        <p:nvSpPr>
          <p:cNvPr id="4" name="Slide Number Placeholder 3"/>
          <p:cNvSpPr>
            <a:spLocks noGrp="1"/>
          </p:cNvSpPr>
          <p:nvPr>
            <p:ph type="sldNum" sz="quarter" idx="12"/>
          </p:nvPr>
        </p:nvSpPr>
        <p:spPr/>
        <p:txBody>
          <a:bodyPr/>
          <a:lstStyle>
            <a:extLst/>
          </a:lstStyle>
          <a:p>
            <a:fld id="{EEF15B8A-D5D9-41FC-A0B1-06F961CFE4F8}" type="slidenum">
              <a:rPr lang="en-NZ" smtClean="0"/>
              <a:pPr/>
              <a:t>‹#›</a:t>
            </a:fld>
            <a:endParaRPr lang="en-NZ"/>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6" name="Footer Placeholder 5"/>
          <p:cNvSpPr>
            <a:spLocks noGrp="1"/>
          </p:cNvSpPr>
          <p:nvPr>
            <p:ph type="ftr" sz="quarter" idx="11"/>
          </p:nvPr>
        </p:nvSpPr>
        <p:spPr/>
        <p:txBody>
          <a:bodyPr/>
          <a:lstStyle>
            <a:extLst/>
          </a:lstStyle>
          <a:p>
            <a:endParaRPr lang="en-NZ"/>
          </a:p>
        </p:txBody>
      </p:sp>
      <p:sp>
        <p:nvSpPr>
          <p:cNvPr id="7" name="Slide Number Placeholder 6"/>
          <p:cNvSpPr>
            <a:spLocks noGrp="1"/>
          </p:cNvSpPr>
          <p:nvPr>
            <p:ph type="sldNum" sz="quarter" idx="12"/>
          </p:nvPr>
        </p:nvSpPr>
        <p:spPr/>
        <p:txBody>
          <a:bodyPr/>
          <a:lstStyle>
            <a:extLst/>
          </a:lstStyle>
          <a:p>
            <a:fld id="{EEF15B8A-D5D9-41FC-A0B1-06F961CFE4F8}"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1B0ECFE-9A3A-49B2-BF2B-6902B0B248B0}" type="datetimeFigureOut">
              <a:rPr lang="en-NZ" smtClean="0"/>
              <a:pPr/>
              <a:t>18/08/2011</a:t>
            </a:fld>
            <a:endParaRPr lang="en-NZ"/>
          </a:p>
        </p:txBody>
      </p:sp>
      <p:sp>
        <p:nvSpPr>
          <p:cNvPr id="6" name="Footer Placeholder 5"/>
          <p:cNvSpPr>
            <a:spLocks noGrp="1"/>
          </p:cNvSpPr>
          <p:nvPr>
            <p:ph type="ftr" sz="quarter" idx="11"/>
          </p:nvPr>
        </p:nvSpPr>
        <p:spPr/>
        <p:txBody>
          <a:bodyPr/>
          <a:lstStyle>
            <a:extLst/>
          </a:lstStyle>
          <a:p>
            <a:endParaRPr lang="en-NZ"/>
          </a:p>
        </p:txBody>
      </p:sp>
      <p:sp>
        <p:nvSpPr>
          <p:cNvPr id="7" name="Slide Number Placeholder 6"/>
          <p:cNvSpPr>
            <a:spLocks noGrp="1"/>
          </p:cNvSpPr>
          <p:nvPr>
            <p:ph type="sldNum" sz="quarter" idx="12"/>
          </p:nvPr>
        </p:nvSpPr>
        <p:spPr/>
        <p:txBody>
          <a:bodyPr/>
          <a:lstStyle>
            <a:extLst/>
          </a:lstStyle>
          <a:p>
            <a:fld id="{EEF15B8A-D5D9-41FC-A0B1-06F961CFE4F8}" type="slidenum">
              <a:rPr lang="en-NZ" smtClean="0"/>
              <a:pPr/>
              <a:t>‹#›</a:t>
            </a:fld>
            <a:endParaRPr lang="en-NZ"/>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1B0ECFE-9A3A-49B2-BF2B-6902B0B248B0}" type="datetimeFigureOut">
              <a:rPr lang="en-NZ" smtClean="0"/>
              <a:pPr/>
              <a:t>18/08/2011</a:t>
            </a:fld>
            <a:endParaRPr lang="en-NZ"/>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NZ"/>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F15B8A-D5D9-41FC-A0B1-06F961CFE4F8}" type="slidenum">
              <a:rPr lang="en-NZ" smtClean="0"/>
              <a:pPr/>
              <a:t>‹#›</a:t>
            </a:fld>
            <a:endParaRPr lang="en-NZ"/>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NZ" sz="3600" b="1" dirty="0" smtClean="0"/>
              <a:t>EVALUATING</a:t>
            </a:r>
            <a:r>
              <a:rPr lang="en-AU" sz="3600" b="1" dirty="0" smtClean="0"/>
              <a:t> A TARGETED UNIVERSITY EQUITY INITIATIVE</a:t>
            </a:r>
            <a:r>
              <a:rPr lang="en-NZ" dirty="0" smtClean="0"/>
              <a:t> </a:t>
            </a:r>
            <a:endParaRPr lang="en-NZ" dirty="0"/>
          </a:p>
        </p:txBody>
      </p:sp>
      <p:sp>
        <p:nvSpPr>
          <p:cNvPr id="3" name="Subtitle 2"/>
          <p:cNvSpPr>
            <a:spLocks noGrp="1"/>
          </p:cNvSpPr>
          <p:nvPr>
            <p:ph type="subTitle" idx="1"/>
          </p:nvPr>
        </p:nvSpPr>
        <p:spPr/>
        <p:txBody>
          <a:bodyPr>
            <a:normAutofit lnSpcReduction="10000"/>
          </a:bodyPr>
          <a:lstStyle/>
          <a:p>
            <a:pPr algn="ctr"/>
            <a:endParaRPr lang="en-US" dirty="0" smtClean="0"/>
          </a:p>
          <a:p>
            <a:pPr algn="ctr"/>
            <a:r>
              <a:rPr lang="en-US" dirty="0" smtClean="0"/>
              <a:t>Dr Jenny Neale</a:t>
            </a:r>
            <a:endParaRPr lang="en-NZ" b="1" u="sng" dirty="0" smtClean="0"/>
          </a:p>
          <a:p>
            <a:pPr algn="ctr"/>
            <a:r>
              <a:rPr lang="en-US" dirty="0" smtClean="0"/>
              <a:t>Victoria University of Wellington</a:t>
            </a:r>
            <a:endParaRPr lang="en-NZ" b="1" u="sng" dirty="0" smtClean="0"/>
          </a:p>
          <a:p>
            <a:pPr algn="ctr"/>
            <a:r>
              <a:rPr lang="en-US" dirty="0" smtClean="0"/>
              <a:t>New Zealand</a:t>
            </a:r>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562600"/>
            <a:ext cx="974725" cy="129540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Making the choice</a:t>
            </a:r>
            <a:endParaRPr lang="en-NZ" dirty="0"/>
          </a:p>
        </p:txBody>
      </p:sp>
      <p:sp>
        <p:nvSpPr>
          <p:cNvPr id="3" name="Content Placeholder 2"/>
          <p:cNvSpPr>
            <a:spLocks noGrp="1"/>
          </p:cNvSpPr>
          <p:nvPr>
            <p:ph idx="1"/>
          </p:nvPr>
        </p:nvSpPr>
        <p:spPr/>
        <p:txBody>
          <a:bodyPr>
            <a:normAutofit/>
          </a:bodyPr>
          <a:lstStyle/>
          <a:p>
            <a:r>
              <a:rPr lang="en-AU" i="1" dirty="0" smtClean="0"/>
              <a:t>I felt confident that the MGMT tutorials were enough for me to learn appropriately</a:t>
            </a:r>
            <a:r>
              <a:rPr lang="en-AU" i="1" dirty="0" smtClean="0"/>
              <a:t>.</a:t>
            </a:r>
          </a:p>
          <a:p>
            <a:r>
              <a:rPr lang="en-AU" i="1" dirty="0" smtClean="0"/>
              <a:t>I’ve always chosen mixed tuts before as MPI students can be too shy to reply and it’s good to have the different ideas others bring in but this one [MPI] is fine</a:t>
            </a:r>
            <a:r>
              <a:rPr lang="en-AU" i="1" dirty="0" smtClean="0"/>
              <a:t>.</a:t>
            </a:r>
            <a:endParaRPr lang="en-NZ" dirty="0" smtClean="0"/>
          </a:p>
          <a:p>
            <a:r>
              <a:rPr lang="en-GB" i="1" dirty="0" smtClean="0"/>
              <a:t>[Its] less intimidating as there are very few MPI students </a:t>
            </a:r>
            <a:r>
              <a:rPr lang="en-GB" i="1" dirty="0" smtClean="0"/>
              <a:t>&amp; </a:t>
            </a:r>
            <a:r>
              <a:rPr lang="en-GB" i="1" dirty="0" smtClean="0"/>
              <a:t>it’s good to have somewhere where our culture is understood</a:t>
            </a:r>
            <a:endParaRPr lang="en-NZ" dirty="0" smtClean="0"/>
          </a:p>
          <a:p>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makes a ‘good’ tutorial</a:t>
            </a:r>
            <a:endParaRPr lang="en-NZ" dirty="0"/>
          </a:p>
        </p:txBody>
      </p:sp>
      <p:sp>
        <p:nvSpPr>
          <p:cNvPr id="3" name="Content Placeholder 2"/>
          <p:cNvSpPr>
            <a:spLocks noGrp="1"/>
          </p:cNvSpPr>
          <p:nvPr>
            <p:ph idx="1"/>
          </p:nvPr>
        </p:nvSpPr>
        <p:spPr/>
        <p:txBody>
          <a:bodyPr>
            <a:normAutofit/>
          </a:bodyPr>
          <a:lstStyle/>
          <a:p>
            <a:r>
              <a:rPr lang="en-AU" sz="3100" i="1" dirty="0" smtClean="0"/>
              <a:t>The tutor answers questions that we don't know and provides more information on the materials that are difficult to understand. </a:t>
            </a:r>
            <a:endParaRPr lang="en-NZ" sz="3100" dirty="0" smtClean="0"/>
          </a:p>
          <a:p>
            <a:r>
              <a:rPr lang="en-AU" sz="3100" i="1" dirty="0" smtClean="0"/>
              <a:t>Being able to interact in discussions with fellow students enabled me to process </a:t>
            </a:r>
            <a:r>
              <a:rPr lang="en-AU" sz="3100" i="1" dirty="0" smtClean="0"/>
              <a:t>&amp; learn </a:t>
            </a:r>
            <a:r>
              <a:rPr lang="en-AU" sz="3100" i="1" dirty="0" smtClean="0"/>
              <a:t>clearly what we were talking about in the tutorial. </a:t>
            </a:r>
            <a:endParaRPr lang="en-NZ" sz="3100" dirty="0" smtClean="0"/>
          </a:p>
          <a:p>
            <a:r>
              <a:rPr lang="en-AU" sz="3100" i="1" dirty="0" smtClean="0"/>
              <a:t>When they don’t have a proper structure but you have to go it’s not a learning experience</a:t>
            </a:r>
            <a:endParaRPr lang="en-NZ" sz="3100"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Issues</a:t>
            </a:r>
            <a:endParaRPr lang="en-NZ" dirty="0"/>
          </a:p>
        </p:txBody>
      </p:sp>
      <p:sp>
        <p:nvSpPr>
          <p:cNvPr id="3" name="Content Placeholder 2"/>
          <p:cNvSpPr>
            <a:spLocks noGrp="1"/>
          </p:cNvSpPr>
          <p:nvPr>
            <p:ph idx="1"/>
          </p:nvPr>
        </p:nvSpPr>
        <p:spPr/>
        <p:txBody>
          <a:bodyPr/>
          <a:lstStyle/>
          <a:p>
            <a:r>
              <a:rPr lang="en-NZ" i="1" dirty="0" smtClean="0"/>
              <a:t>The only thing I don’t like is that [tutor] will have to usually go over all the content in a lot of depth, even parts not that important, because a lot of people will not have prepared.</a:t>
            </a:r>
            <a:endParaRPr lang="en-NZ" dirty="0" smtClean="0"/>
          </a:p>
          <a:p>
            <a:r>
              <a:rPr lang="en-AU" i="1" dirty="0" smtClean="0"/>
              <a:t>In my mainstream tutorial people put up their hands to answer a question and when the tutor gets the right answer they move on so not everyone contributes</a:t>
            </a:r>
            <a:endParaRPr lang="en-NZ" dirty="0" smtClean="0"/>
          </a:p>
          <a:p>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the tutors say</a:t>
            </a:r>
            <a:endParaRPr lang="en-NZ" dirty="0"/>
          </a:p>
        </p:txBody>
      </p:sp>
      <p:sp>
        <p:nvSpPr>
          <p:cNvPr id="3" name="Content Placeholder 2"/>
          <p:cNvSpPr>
            <a:spLocks noGrp="1"/>
          </p:cNvSpPr>
          <p:nvPr>
            <p:ph idx="1"/>
          </p:nvPr>
        </p:nvSpPr>
        <p:spPr/>
        <p:txBody>
          <a:bodyPr/>
          <a:lstStyle/>
          <a:p>
            <a:r>
              <a:rPr lang="en-GB" i="1" dirty="0" smtClean="0"/>
              <a:t>Because they are a minority there is an assumption they are less able so may feel judged therefore more nervous in case they are wrong  </a:t>
            </a:r>
            <a:endParaRPr lang="en-NZ" dirty="0" smtClean="0"/>
          </a:p>
          <a:p>
            <a:r>
              <a:rPr lang="en-GB" i="1" dirty="0" smtClean="0"/>
              <a:t>The 1</a:t>
            </a:r>
            <a:r>
              <a:rPr lang="en-GB" i="1" baseline="30000" dirty="0" smtClean="0"/>
              <a:t>st</a:t>
            </a:r>
            <a:r>
              <a:rPr lang="en-GB" i="1" dirty="0" smtClean="0"/>
              <a:t> year can be reasonably isolating, even though there are tons of students. In terms of establishing friendships it’s beneficial if students are in the same tut as well as in the same lecture stream.  </a:t>
            </a:r>
            <a:endParaRPr lang="en-NZ" dirty="0" smtClean="0"/>
          </a:p>
          <a:p>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Suggested improvements</a:t>
            </a:r>
            <a:endParaRPr lang="en-NZ" dirty="0"/>
          </a:p>
        </p:txBody>
      </p:sp>
      <p:sp>
        <p:nvSpPr>
          <p:cNvPr id="3" name="Content Placeholder 2"/>
          <p:cNvSpPr>
            <a:spLocks noGrp="1"/>
          </p:cNvSpPr>
          <p:nvPr>
            <p:ph idx="1"/>
          </p:nvPr>
        </p:nvSpPr>
        <p:spPr/>
        <p:txBody>
          <a:bodyPr/>
          <a:lstStyle/>
          <a:p>
            <a:r>
              <a:rPr lang="en-NZ" dirty="0" smtClean="0"/>
              <a:t>Worksheets or discussion topics set for tutorials</a:t>
            </a:r>
          </a:p>
          <a:p>
            <a:r>
              <a:rPr lang="en-NZ" dirty="0" smtClean="0"/>
              <a:t>MPI tutorials at more popular times</a:t>
            </a:r>
          </a:p>
          <a:p>
            <a:r>
              <a:rPr lang="en-NZ" dirty="0" smtClean="0"/>
              <a:t>Emphasise that they are NOT remedial</a:t>
            </a:r>
          </a:p>
          <a:p>
            <a:r>
              <a:rPr lang="en-NZ" dirty="0" smtClean="0"/>
              <a:t>Possibility of an MPI contact person for 2</a:t>
            </a:r>
            <a:r>
              <a:rPr lang="en-NZ" baseline="30000" dirty="0" smtClean="0"/>
              <a:t>nd</a:t>
            </a:r>
            <a:r>
              <a:rPr lang="en-NZ" dirty="0" smtClean="0"/>
              <a:t> and 3</a:t>
            </a:r>
            <a:r>
              <a:rPr lang="en-NZ" baseline="30000" dirty="0" smtClean="0"/>
              <a:t>rd</a:t>
            </a:r>
            <a:r>
              <a:rPr lang="en-NZ" dirty="0" smtClean="0"/>
              <a:t> years </a:t>
            </a:r>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Conclusions</a:t>
            </a:r>
            <a:endParaRPr lang="en-NZ" dirty="0"/>
          </a:p>
        </p:txBody>
      </p:sp>
      <p:sp>
        <p:nvSpPr>
          <p:cNvPr id="3" name="Content Placeholder 2"/>
          <p:cNvSpPr>
            <a:spLocks noGrp="1"/>
          </p:cNvSpPr>
          <p:nvPr>
            <p:ph idx="1"/>
          </p:nvPr>
        </p:nvSpPr>
        <p:spPr/>
        <p:txBody>
          <a:bodyPr/>
          <a:lstStyle/>
          <a:p>
            <a:r>
              <a:rPr lang="en-NZ" dirty="0" smtClean="0"/>
              <a:t>MPI tutorials generally meeting the needs for which they were established</a:t>
            </a:r>
          </a:p>
          <a:p>
            <a:r>
              <a:rPr lang="en-NZ" dirty="0" smtClean="0"/>
              <a:t>May be useful to monitor the statistics relating to MPI students who attend MPI tutorials </a:t>
            </a:r>
          </a:p>
          <a:p>
            <a:r>
              <a:rPr lang="en-NZ" dirty="0" smtClean="0"/>
              <a:t>MPI tutorials for a particular cohort as part of the mainstream</a:t>
            </a:r>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pPr algn="ctr">
              <a:buNone/>
            </a:pPr>
            <a:endParaRPr lang="en-NZ" dirty="0" smtClean="0"/>
          </a:p>
          <a:p>
            <a:pPr algn="ctr">
              <a:buNone/>
            </a:pPr>
            <a:r>
              <a:rPr lang="en-NZ" dirty="0" smtClean="0"/>
              <a:t>Thank you</a:t>
            </a:r>
          </a:p>
          <a:p>
            <a:pPr>
              <a:buNone/>
            </a:pPr>
            <a:endParaRPr lang="en-NZ" dirty="0" smtClean="0"/>
          </a:p>
          <a:p>
            <a:pPr>
              <a:buNone/>
            </a:pPr>
            <a:r>
              <a:rPr lang="en-NZ" sz="2800" dirty="0" smtClean="0"/>
              <a:t>The information presented here comes from a larger report to the Deputy Dean, Faculty of Commerce and Administration, Victoria University of Wellington  </a:t>
            </a:r>
            <a:endParaRPr lang="en-NZ" sz="2800"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Context</a:t>
            </a:r>
            <a:endParaRPr lang="en-NZ" dirty="0"/>
          </a:p>
        </p:txBody>
      </p:sp>
      <p:sp>
        <p:nvSpPr>
          <p:cNvPr id="3" name="Content Placeholder 2"/>
          <p:cNvSpPr>
            <a:spLocks noGrp="1"/>
          </p:cNvSpPr>
          <p:nvPr>
            <p:ph idx="1"/>
          </p:nvPr>
        </p:nvSpPr>
        <p:spPr/>
        <p:txBody>
          <a:bodyPr/>
          <a:lstStyle/>
          <a:p>
            <a:r>
              <a:rPr lang="en-AU" dirty="0" smtClean="0"/>
              <a:t>Knowing that attrition is greatest in the first year does not, in itself, tell us what institutions can do during that year to enhance the likelihood of persistence and degree completion.  For that we have to know about the different types of learning which arise in the university and the forces which shape those </a:t>
            </a:r>
            <a:r>
              <a:rPr lang="en-AU" dirty="0" err="1" smtClean="0"/>
              <a:t>learnings</a:t>
            </a:r>
            <a:r>
              <a:rPr lang="en-AU" dirty="0" smtClean="0"/>
              <a:t> </a:t>
            </a:r>
            <a:endParaRPr lang="en-AU" dirty="0" smtClean="0"/>
          </a:p>
          <a:p>
            <a:pPr>
              <a:buNone/>
            </a:pPr>
            <a:r>
              <a:rPr lang="en-AU" dirty="0" smtClean="0"/>
              <a:t> </a:t>
            </a:r>
            <a:r>
              <a:rPr lang="en-AU" dirty="0" smtClean="0"/>
              <a:t>   </a:t>
            </a:r>
            <a:r>
              <a:rPr lang="en-AU" sz="2800" dirty="0" smtClean="0"/>
              <a:t>(</a:t>
            </a:r>
            <a:r>
              <a:rPr lang="en-AU" sz="2800" dirty="0" smtClean="0"/>
              <a:t>Tinto, 1995, p.2)</a:t>
            </a:r>
            <a:r>
              <a:rPr lang="en-AU" dirty="0" smtClean="0"/>
              <a:t>.</a:t>
            </a:r>
            <a:endParaRPr lang="en-NZ" dirty="0" smtClean="0"/>
          </a:p>
          <a:p>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cont.</a:t>
            </a:r>
            <a:endParaRPr lang="en-NZ" dirty="0"/>
          </a:p>
        </p:txBody>
      </p:sp>
      <p:sp>
        <p:nvSpPr>
          <p:cNvPr id="3" name="Content Placeholder 2"/>
          <p:cNvSpPr>
            <a:spLocks noGrp="1"/>
          </p:cNvSpPr>
          <p:nvPr>
            <p:ph idx="1"/>
          </p:nvPr>
        </p:nvSpPr>
        <p:spPr/>
        <p:txBody>
          <a:bodyPr/>
          <a:lstStyle/>
          <a:p>
            <a:r>
              <a:rPr lang="en-NZ" dirty="0" smtClean="0"/>
              <a:t>Importance of retention strategies to enable students from under-represented groups to successfully complete their studies</a:t>
            </a:r>
          </a:p>
          <a:p>
            <a:r>
              <a:rPr lang="en-NZ" dirty="0" smtClean="0"/>
              <a:t>In the NZ </a:t>
            </a:r>
            <a:r>
              <a:rPr lang="en-NZ" dirty="0" smtClean="0"/>
              <a:t>context </a:t>
            </a:r>
            <a:r>
              <a:rPr lang="en-NZ" dirty="0" smtClean="0"/>
              <a:t>applies to Maori </a:t>
            </a:r>
            <a:r>
              <a:rPr lang="en-NZ" dirty="0" smtClean="0"/>
              <a:t>and </a:t>
            </a:r>
            <a:r>
              <a:rPr lang="en-NZ" dirty="0" err="1" smtClean="0"/>
              <a:t>Pasifika</a:t>
            </a:r>
            <a:r>
              <a:rPr lang="en-NZ" b="1" dirty="0" smtClean="0"/>
              <a:t> </a:t>
            </a:r>
            <a:r>
              <a:rPr lang="en-NZ" dirty="0" smtClean="0"/>
              <a:t>students (MPI)</a:t>
            </a:r>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North American Experience</a:t>
            </a:r>
            <a:endParaRPr lang="en-NZ" dirty="0"/>
          </a:p>
        </p:txBody>
      </p:sp>
      <p:sp>
        <p:nvSpPr>
          <p:cNvPr id="3" name="Content Placeholder 2"/>
          <p:cNvSpPr>
            <a:spLocks noGrp="1"/>
          </p:cNvSpPr>
          <p:nvPr>
            <p:ph idx="1"/>
          </p:nvPr>
        </p:nvSpPr>
        <p:spPr/>
        <p:txBody>
          <a:bodyPr/>
          <a:lstStyle/>
          <a:p>
            <a:r>
              <a:rPr lang="en-AU" dirty="0" smtClean="0"/>
              <a:t>Academic and social support provided by those with whom students can identify is seen to be crucial</a:t>
            </a:r>
          </a:p>
          <a:p>
            <a:r>
              <a:rPr lang="en-AU" dirty="0" smtClean="0"/>
              <a:t>Dealing with an adverse climate</a:t>
            </a:r>
          </a:p>
          <a:p>
            <a:r>
              <a:rPr lang="en-AU" dirty="0" smtClean="0"/>
              <a:t>Negative implications of associating minority programmes with </a:t>
            </a:r>
            <a:r>
              <a:rPr lang="en-AU" i="1" dirty="0" smtClean="0"/>
              <a:t>remedial action</a:t>
            </a:r>
            <a:endParaRPr lang="en-NZ" i="1"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Australian Experience</a:t>
            </a:r>
            <a:endParaRPr lang="en-NZ" dirty="0"/>
          </a:p>
        </p:txBody>
      </p:sp>
      <p:sp>
        <p:nvSpPr>
          <p:cNvPr id="3" name="Content Placeholder 2"/>
          <p:cNvSpPr>
            <a:spLocks noGrp="1"/>
          </p:cNvSpPr>
          <p:nvPr>
            <p:ph idx="1"/>
          </p:nvPr>
        </p:nvSpPr>
        <p:spPr/>
        <p:txBody>
          <a:bodyPr/>
          <a:lstStyle/>
          <a:p>
            <a:r>
              <a:rPr lang="en-NZ" dirty="0" smtClean="0"/>
              <a:t>Students studying in professional disciplines see university study as important for job preparation</a:t>
            </a:r>
          </a:p>
          <a:p>
            <a:r>
              <a:rPr lang="en-NZ" dirty="0" smtClean="0"/>
              <a:t>Engagement with 1</a:t>
            </a:r>
            <a:r>
              <a:rPr lang="en-NZ" baseline="30000" dirty="0" smtClean="0"/>
              <a:t>st</a:t>
            </a:r>
            <a:r>
              <a:rPr lang="en-NZ" dirty="0" smtClean="0"/>
              <a:t> year students in small groups a key to retention </a:t>
            </a:r>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New Zealand Experience</a:t>
            </a:r>
            <a:endParaRPr lang="en-NZ" dirty="0"/>
          </a:p>
        </p:txBody>
      </p:sp>
      <p:sp>
        <p:nvSpPr>
          <p:cNvPr id="3" name="Content Placeholder 2"/>
          <p:cNvSpPr>
            <a:spLocks noGrp="1"/>
          </p:cNvSpPr>
          <p:nvPr>
            <p:ph idx="1"/>
          </p:nvPr>
        </p:nvSpPr>
        <p:spPr/>
        <p:txBody>
          <a:bodyPr/>
          <a:lstStyle/>
          <a:p>
            <a:r>
              <a:rPr lang="en-NZ" dirty="0" smtClean="0"/>
              <a:t>Environment</a:t>
            </a:r>
          </a:p>
          <a:p>
            <a:r>
              <a:rPr lang="en-NZ" dirty="0" smtClean="0"/>
              <a:t>Support</a:t>
            </a:r>
          </a:p>
          <a:p>
            <a:r>
              <a:rPr lang="en-NZ" dirty="0" smtClean="0"/>
              <a:t>Addressing problems </a:t>
            </a:r>
            <a:r>
              <a:rPr lang="en-NZ" dirty="0" err="1" smtClean="0"/>
              <a:t>vs</a:t>
            </a:r>
            <a:r>
              <a:rPr lang="en-NZ" dirty="0" smtClean="0"/>
              <a:t> ‘fix the student’</a:t>
            </a:r>
          </a:p>
          <a:p>
            <a:r>
              <a:rPr lang="en-NZ" dirty="0" smtClean="0"/>
              <a:t>Supplementary or </a:t>
            </a:r>
            <a:r>
              <a:rPr lang="en-NZ" dirty="0" smtClean="0"/>
              <a:t>mainstreaming of tutorials</a:t>
            </a:r>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MPI Tutorials</a:t>
            </a:r>
            <a:endParaRPr lang="en-NZ" dirty="0"/>
          </a:p>
        </p:txBody>
      </p:sp>
      <p:sp>
        <p:nvSpPr>
          <p:cNvPr id="3" name="Content Placeholder 2"/>
          <p:cNvSpPr>
            <a:spLocks noGrp="1"/>
          </p:cNvSpPr>
          <p:nvPr>
            <p:ph idx="1"/>
          </p:nvPr>
        </p:nvSpPr>
        <p:spPr/>
        <p:txBody>
          <a:bodyPr/>
          <a:lstStyle/>
          <a:p>
            <a:r>
              <a:rPr lang="en-AU" dirty="0" smtClean="0"/>
              <a:t>an equity initiative to meet VUW’s strategic goals around the retention and achievement of Maori and Pacific students</a:t>
            </a:r>
          </a:p>
          <a:p>
            <a:r>
              <a:rPr lang="en-AU" dirty="0" smtClean="0"/>
              <a:t>In the Faculty of Commerce and Administration (FCA) offered as an option for MPI students in large 1</a:t>
            </a:r>
            <a:r>
              <a:rPr lang="en-AU" baseline="30000" dirty="0" smtClean="0"/>
              <a:t>st</a:t>
            </a:r>
            <a:r>
              <a:rPr lang="en-AU" dirty="0" smtClean="0"/>
              <a:t> year classes</a:t>
            </a:r>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Evaluation Method</a:t>
            </a:r>
            <a:endParaRPr lang="en-NZ" dirty="0"/>
          </a:p>
        </p:txBody>
      </p:sp>
      <p:sp>
        <p:nvSpPr>
          <p:cNvPr id="3" name="Content Placeholder 2"/>
          <p:cNvSpPr>
            <a:spLocks noGrp="1"/>
          </p:cNvSpPr>
          <p:nvPr>
            <p:ph idx="1"/>
          </p:nvPr>
        </p:nvSpPr>
        <p:spPr/>
        <p:txBody>
          <a:bodyPr>
            <a:normAutofit/>
          </a:bodyPr>
          <a:lstStyle/>
          <a:p>
            <a:r>
              <a:rPr lang="en-AU" dirty="0" smtClean="0"/>
              <a:t>Meeting with admin staff associated with MPI tutorials</a:t>
            </a:r>
          </a:p>
          <a:p>
            <a:r>
              <a:rPr lang="en-US" dirty="0" smtClean="0"/>
              <a:t>Five MPI tutorial group interviews</a:t>
            </a:r>
          </a:p>
          <a:p>
            <a:r>
              <a:rPr lang="en-US" dirty="0" smtClean="0"/>
              <a:t>Individual interviews with four tutors and 18 students</a:t>
            </a:r>
          </a:p>
          <a:p>
            <a:r>
              <a:rPr lang="en-US" dirty="0" smtClean="0"/>
              <a:t>Email survey of 1</a:t>
            </a:r>
            <a:r>
              <a:rPr lang="en-US" baseline="30000" dirty="0" smtClean="0"/>
              <a:t>st</a:t>
            </a:r>
            <a:r>
              <a:rPr lang="en-US" dirty="0" smtClean="0"/>
              <a:t> year MPI students in the  Victoria Management School to which 18 students responded (15% response rate).</a:t>
            </a:r>
            <a:endParaRPr lang="en-NZ" dirty="0" smtClean="0"/>
          </a:p>
          <a:p>
            <a:endParaRPr lang="en-NZ"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Results</a:t>
            </a:r>
            <a:endParaRPr lang="en-NZ" dirty="0"/>
          </a:p>
        </p:txBody>
      </p:sp>
      <p:sp>
        <p:nvSpPr>
          <p:cNvPr id="3" name="Content Placeholder 2"/>
          <p:cNvSpPr>
            <a:spLocks noGrp="1"/>
          </p:cNvSpPr>
          <p:nvPr>
            <p:ph idx="1"/>
          </p:nvPr>
        </p:nvSpPr>
        <p:spPr/>
        <p:txBody>
          <a:bodyPr/>
          <a:lstStyle/>
          <a:p>
            <a:r>
              <a:rPr lang="en-US" i="1" dirty="0" smtClean="0"/>
              <a:t>Role modeling is an important aspect. Students feel they can approach me more easily than a lecturer because they identify with you         </a:t>
            </a:r>
            <a:endParaRPr lang="en-NZ" dirty="0" smtClean="0"/>
          </a:p>
          <a:p>
            <a:pPr>
              <a:buNone/>
            </a:pPr>
            <a:r>
              <a:rPr lang="en-NZ" dirty="0" smtClean="0"/>
              <a:t>    </a:t>
            </a:r>
            <a:r>
              <a:rPr lang="en-NZ" sz="2800" dirty="0" smtClean="0"/>
              <a:t>[MPI tutor]</a:t>
            </a:r>
            <a:endParaRPr lang="en-NZ" sz="2800" dirty="0"/>
          </a:p>
        </p:txBody>
      </p:sp>
      <p:pic>
        <p:nvPicPr>
          <p:cNvPr id="4" name="Picture 7" descr="HSRC-logo"/>
          <p:cNvPicPr>
            <a:picLocks noChangeAspect="1" noChangeArrowheads="1"/>
          </p:cNvPicPr>
          <p:nvPr/>
        </p:nvPicPr>
        <p:blipFill>
          <a:blip r:embed="rId2" cstate="print"/>
          <a:srcRect/>
          <a:stretch>
            <a:fillRect/>
          </a:stretch>
        </p:blipFill>
        <p:spPr bwMode="auto">
          <a:xfrm>
            <a:off x="0" y="5301208"/>
            <a:ext cx="975360" cy="1691640"/>
          </a:xfrm>
          <a:prstGeom prst="rect">
            <a:avLst/>
          </a:prstGeom>
          <a:noFill/>
        </p:spPr>
      </p:pic>
      <p:pic>
        <p:nvPicPr>
          <p:cNvPr id="5" name="Picture 4" descr="VUW SOG logo"/>
          <p:cNvPicPr>
            <a:picLocks noChangeAspect="1" noChangeArrowheads="1"/>
          </p:cNvPicPr>
          <p:nvPr/>
        </p:nvPicPr>
        <p:blipFill>
          <a:blip r:embed="rId3" cstate="print"/>
          <a:srcRect/>
          <a:stretch>
            <a:fillRect/>
          </a:stretch>
        </p:blipFill>
        <p:spPr bwMode="auto">
          <a:xfrm>
            <a:off x="8061325" y="5638800"/>
            <a:ext cx="1082675" cy="12192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297</TotalTime>
  <Words>672</Words>
  <Application>Microsoft Office PowerPoint</Application>
  <PresentationFormat>On-screen Show (4:3)</PresentationFormat>
  <Paragraphs>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EVALUATING A TARGETED UNIVERSITY EQUITY INITIATIVE </vt:lpstr>
      <vt:lpstr>Context</vt:lpstr>
      <vt:lpstr>cont.</vt:lpstr>
      <vt:lpstr>North American Experience</vt:lpstr>
      <vt:lpstr>Australian Experience</vt:lpstr>
      <vt:lpstr>New Zealand Experience</vt:lpstr>
      <vt:lpstr>MPI Tutorials</vt:lpstr>
      <vt:lpstr>Evaluation Method</vt:lpstr>
      <vt:lpstr>Results</vt:lpstr>
      <vt:lpstr>Making the choice</vt:lpstr>
      <vt:lpstr>What makes a ‘good’ tutorial</vt:lpstr>
      <vt:lpstr>Issues</vt:lpstr>
      <vt:lpstr>What the tutors say</vt:lpstr>
      <vt:lpstr>Suggested improvements</vt:lpstr>
      <vt:lpstr>Conclusions</vt:lpstr>
      <vt:lpstr>Slide 16</vt:lpstr>
    </vt:vector>
  </TitlesOfParts>
  <Company>Victoria University of Wellington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nealeje</dc:creator>
  <cp:lastModifiedBy>nealeje</cp:lastModifiedBy>
  <cp:revision>28</cp:revision>
  <dcterms:created xsi:type="dcterms:W3CDTF">2011-08-11T03:53:43Z</dcterms:created>
  <dcterms:modified xsi:type="dcterms:W3CDTF">2011-08-17T22:02:46Z</dcterms:modified>
</cp:coreProperties>
</file>