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2" r:id="rId4"/>
    <p:sldId id="260" r:id="rId5"/>
    <p:sldId id="259" r:id="rId6"/>
    <p:sldId id="268" r:id="rId7"/>
    <p:sldId id="267" r:id="rId8"/>
    <p:sldId id="261" r:id="rId9"/>
    <p:sldId id="265" r:id="rId10"/>
    <p:sldId id="266" r:id="rId11"/>
    <p:sldId id="263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4493" autoAdjust="0"/>
  </p:normalViewPr>
  <p:slideViewPr>
    <p:cSldViewPr>
      <p:cViewPr varScale="1">
        <p:scale>
          <a:sx n="92" d="100"/>
          <a:sy n="92" d="100"/>
        </p:scale>
        <p:origin x="-5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66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0FC47-CC42-472C-9FD4-9D2E51ECEF68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85BAD-A0C4-41DA-94FC-5EEEE25C30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18301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26720-3398-485D-8873-A7AEC5ED87E5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1B218-5240-4398-BD0D-83A9CB206BD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9873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0670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56742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67056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5672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35893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8944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N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6043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3589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N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74295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E1B218-5240-4398-BD0D-83A9CB206BDE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74295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682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733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446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8528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535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2038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4872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609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1877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1179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2173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23D51-5BB5-41AE-AB46-7DBFF087295E}" type="datetimeFigureOut">
              <a:rPr lang="en-NZ" smtClean="0"/>
              <a:t>23/08/2011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0441F-7332-4765-BA2C-AED402C4C07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5583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557" y="116632"/>
            <a:ext cx="3840426" cy="28803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556792"/>
            <a:ext cx="7772400" cy="2979763"/>
          </a:xfrm>
        </p:spPr>
        <p:txBody>
          <a:bodyPr>
            <a:normAutofit fontScale="90000"/>
          </a:bodyPr>
          <a:lstStyle/>
          <a:p>
            <a:pPr algn="l"/>
            <a:r>
              <a:rPr lang="en-NZ" sz="4000" dirty="0"/>
              <a:t>EVALUATIONS </a:t>
            </a:r>
            <a:r>
              <a:rPr lang="en-NZ" sz="4000" dirty="0" smtClean="0"/>
              <a:t/>
            </a:r>
            <a:br>
              <a:rPr lang="en-NZ" sz="4000" dirty="0" smtClean="0"/>
            </a:br>
            <a:r>
              <a:rPr lang="en-NZ" sz="4000" dirty="0" smtClean="0"/>
              <a:t>THAT CHALLENGE </a:t>
            </a:r>
            <a:r>
              <a:rPr lang="en-NZ" sz="4000" dirty="0"/>
              <a:t>THE </a:t>
            </a:r>
            <a:r>
              <a:rPr lang="en-NZ" sz="4000" dirty="0" smtClean="0"/>
              <a:t/>
            </a:r>
            <a:br>
              <a:rPr lang="en-NZ" sz="4000" dirty="0" smtClean="0"/>
            </a:br>
            <a:r>
              <a:rPr lang="en-NZ" sz="4000" dirty="0" smtClean="0"/>
              <a:t>STATUS QUO:</a:t>
            </a:r>
            <a:br>
              <a:rPr lang="en-NZ" sz="4000" dirty="0" smtClean="0"/>
            </a:br>
            <a:r>
              <a:rPr lang="en-NZ" sz="4000" dirty="0" smtClean="0"/>
              <a:t>USE OF STATISTICAL TECHNIQUES </a:t>
            </a:r>
            <a:br>
              <a:rPr lang="en-NZ" sz="4000" dirty="0" smtClean="0"/>
            </a:br>
            <a:r>
              <a:rPr lang="en-NZ" sz="4000" dirty="0" smtClean="0"/>
              <a:t>IN MEASURING ADDITIONALITY</a:t>
            </a:r>
            <a:endParaRPr lang="en-NZ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4844752"/>
            <a:ext cx="6400800" cy="17526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NZ" dirty="0" smtClean="0"/>
              <a:t>Australasian </a:t>
            </a:r>
            <a:r>
              <a:rPr lang="en-NZ" dirty="0"/>
              <a:t>Evaluation Society International </a:t>
            </a:r>
            <a:r>
              <a:rPr lang="en-NZ" dirty="0" smtClean="0"/>
              <a:t>Conference</a:t>
            </a:r>
          </a:p>
          <a:p>
            <a:pPr algn="l"/>
            <a:r>
              <a:rPr lang="en-NZ" dirty="0" smtClean="0"/>
              <a:t>Sydney</a:t>
            </a:r>
            <a:r>
              <a:rPr lang="en-NZ" dirty="0"/>
              <a:t>, Australia, 29 August – 2 September </a:t>
            </a:r>
            <a:r>
              <a:rPr lang="en-NZ" dirty="0" smtClean="0"/>
              <a:t>2011</a:t>
            </a:r>
          </a:p>
          <a:p>
            <a:pPr algn="l"/>
            <a:endParaRPr lang="en-NZ" dirty="0" smtClean="0"/>
          </a:p>
          <a:p>
            <a:pPr algn="l"/>
            <a:r>
              <a:rPr lang="en-NZ" dirty="0" smtClean="0"/>
              <a:t>Michele </a:t>
            </a:r>
            <a:r>
              <a:rPr lang="en-NZ" dirty="0"/>
              <a:t>Morris</a:t>
            </a:r>
            <a:r>
              <a:rPr lang="en-NZ" baseline="30000" dirty="0"/>
              <a:t>1</a:t>
            </a:r>
            <a:r>
              <a:rPr lang="en-NZ" dirty="0"/>
              <a:t>  Pene Greet</a:t>
            </a:r>
            <a:r>
              <a:rPr lang="en-NZ" baseline="30000" dirty="0"/>
              <a:t>2</a:t>
            </a:r>
            <a:r>
              <a:rPr lang="en-NZ" dirty="0"/>
              <a:t>  Oliver Herrmann</a:t>
            </a:r>
            <a:r>
              <a:rPr lang="en-NZ" baseline="30000" dirty="0"/>
              <a:t>2</a:t>
            </a:r>
            <a:r>
              <a:rPr lang="en-NZ" dirty="0"/>
              <a:t>  Kris Iyer</a:t>
            </a:r>
            <a:r>
              <a:rPr lang="en-NZ" baseline="30000" dirty="0"/>
              <a:t>2</a:t>
            </a:r>
            <a:r>
              <a:rPr lang="en-NZ" dirty="0"/>
              <a:t>  Philip Stevens</a:t>
            </a:r>
            <a:r>
              <a:rPr lang="en-NZ" baseline="30000" dirty="0"/>
              <a:t>2</a:t>
            </a:r>
            <a:r>
              <a:rPr lang="en-NZ" dirty="0"/>
              <a:t> </a:t>
            </a:r>
          </a:p>
          <a:p>
            <a:pPr algn="l"/>
            <a:r>
              <a:rPr lang="en-NZ" dirty="0"/>
              <a:t> </a:t>
            </a:r>
          </a:p>
          <a:p>
            <a:pPr algn="l"/>
            <a:r>
              <a:rPr lang="en-NZ" baseline="30000" dirty="0"/>
              <a:t>1 </a:t>
            </a:r>
            <a:r>
              <a:rPr lang="en-NZ" dirty="0"/>
              <a:t>New Zealand Ministry for the Environment</a:t>
            </a:r>
          </a:p>
          <a:p>
            <a:pPr algn="l"/>
            <a:r>
              <a:rPr lang="en-NZ" baseline="30000" dirty="0"/>
              <a:t>2 </a:t>
            </a:r>
            <a:r>
              <a:rPr lang="en-NZ" dirty="0"/>
              <a:t>New Zealand Ministry of Economic Development</a:t>
            </a:r>
          </a:p>
        </p:txBody>
      </p:sp>
    </p:spTree>
    <p:extLst>
      <p:ext uri="{BB962C8B-B14F-4D97-AF65-F5344CB8AC3E}">
        <p14:creationId xmlns:p14="http://schemas.microsoft.com/office/powerpoint/2010/main" val="23207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050" y="116632"/>
            <a:ext cx="2810494" cy="3312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Conclusion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 smtClean="0"/>
              <a:t>Government </a:t>
            </a:r>
            <a:r>
              <a:rPr lang="en-NZ" dirty="0"/>
              <a:t>R&amp;D subsidies </a:t>
            </a:r>
            <a:r>
              <a:rPr lang="en-NZ" dirty="0" smtClean="0"/>
              <a:t>have</a:t>
            </a:r>
            <a:br>
              <a:rPr lang="en-NZ" dirty="0" smtClean="0"/>
            </a:br>
            <a:r>
              <a:rPr lang="en-NZ" dirty="0" smtClean="0"/>
              <a:t>a </a:t>
            </a:r>
            <a:r>
              <a:rPr lang="en-NZ" dirty="0"/>
              <a:t>significant positive impact </a:t>
            </a:r>
            <a:r>
              <a:rPr lang="en-NZ" dirty="0" smtClean="0"/>
              <a:t>when</a:t>
            </a:r>
            <a:br>
              <a:rPr lang="en-NZ" dirty="0" smtClean="0"/>
            </a:br>
            <a:r>
              <a:rPr lang="en-NZ" dirty="0" smtClean="0"/>
              <a:t>they are </a:t>
            </a:r>
            <a:r>
              <a:rPr lang="en-NZ" b="1" dirty="0"/>
              <a:t>targeted</a:t>
            </a:r>
            <a:r>
              <a:rPr lang="en-NZ" dirty="0"/>
              <a:t> at </a:t>
            </a:r>
            <a:r>
              <a:rPr lang="en-NZ" dirty="0" smtClean="0"/>
              <a:t>firms</a:t>
            </a:r>
          </a:p>
          <a:p>
            <a:r>
              <a:rPr lang="en-NZ" dirty="0" smtClean="0"/>
              <a:t>that </a:t>
            </a:r>
            <a:r>
              <a:rPr lang="en-NZ" dirty="0"/>
              <a:t>are building capability; </a:t>
            </a:r>
            <a:endParaRPr lang="en-NZ" dirty="0" smtClean="0"/>
          </a:p>
          <a:p>
            <a:r>
              <a:rPr lang="en-NZ" dirty="0" smtClean="0"/>
              <a:t>that </a:t>
            </a:r>
            <a:r>
              <a:rPr lang="en-NZ" dirty="0"/>
              <a:t>are </a:t>
            </a:r>
            <a:r>
              <a:rPr lang="en-NZ" dirty="0" smtClean="0"/>
              <a:t>small; </a:t>
            </a:r>
          </a:p>
          <a:p>
            <a:r>
              <a:rPr lang="en-NZ" dirty="0" smtClean="0"/>
              <a:t>that </a:t>
            </a:r>
            <a:r>
              <a:rPr lang="en-NZ" dirty="0"/>
              <a:t>have not previously undertaken R&amp;D</a:t>
            </a:r>
            <a:r>
              <a:rPr lang="en-NZ" dirty="0" smtClean="0"/>
              <a:t>.</a:t>
            </a:r>
            <a:br>
              <a:rPr lang="en-NZ" dirty="0" smtClean="0"/>
            </a:br>
            <a:endParaRPr lang="en-NZ" dirty="0" smtClean="0"/>
          </a:p>
          <a:p>
            <a:r>
              <a:rPr lang="en-NZ" dirty="0" smtClean="0"/>
              <a:t>No impacts </a:t>
            </a:r>
            <a:r>
              <a:rPr lang="en-NZ" dirty="0"/>
              <a:t>for large </a:t>
            </a:r>
            <a:r>
              <a:rPr lang="en-NZ" dirty="0" smtClean="0"/>
              <a:t>firms. </a:t>
            </a:r>
          </a:p>
          <a:p>
            <a:r>
              <a:rPr lang="en-NZ" dirty="0" smtClean="0"/>
              <a:t>No impacts </a:t>
            </a:r>
            <a:r>
              <a:rPr lang="en-NZ" dirty="0"/>
              <a:t>for prior R&amp;D performers</a:t>
            </a:r>
            <a:r>
              <a:rPr lang="en-NZ" dirty="0" smtClean="0"/>
              <a:t>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3540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 smtClean="0"/>
              <a:t>Limitations and</a:t>
            </a:r>
            <a:br>
              <a:rPr lang="de-DE" dirty="0" smtClean="0"/>
            </a:br>
            <a:r>
              <a:rPr lang="de-DE" dirty="0" smtClean="0"/>
              <a:t>related evaluations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Data limitations (4 years)</a:t>
            </a:r>
            <a:endParaRPr lang="en-NZ" dirty="0" smtClean="0"/>
          </a:p>
          <a:p>
            <a:r>
              <a:rPr lang="en-NZ" dirty="0" smtClean="0"/>
              <a:t>Previous </a:t>
            </a:r>
            <a:r>
              <a:rPr lang="en-NZ" dirty="0"/>
              <a:t>evaluations (case </a:t>
            </a:r>
            <a:r>
              <a:rPr lang="en-NZ" dirty="0" smtClean="0"/>
              <a:t>studies</a:t>
            </a:r>
            <a:br>
              <a:rPr lang="en-NZ" dirty="0" smtClean="0"/>
            </a:br>
            <a:r>
              <a:rPr lang="en-NZ" dirty="0" smtClean="0"/>
              <a:t>and </a:t>
            </a:r>
            <a:r>
              <a:rPr lang="en-NZ" dirty="0"/>
              <a:t>surveys</a:t>
            </a:r>
            <a:r>
              <a:rPr lang="en-NZ" dirty="0" smtClean="0"/>
              <a:t>) showed very positive outcomes.</a:t>
            </a:r>
          </a:p>
          <a:p>
            <a:r>
              <a:rPr lang="en-NZ" dirty="0" smtClean="0"/>
              <a:t>Before/After comparison (completion </a:t>
            </a:r>
            <a:r>
              <a:rPr lang="en-NZ" dirty="0"/>
              <a:t>of the </a:t>
            </a:r>
            <a:r>
              <a:rPr lang="en-NZ" dirty="0" smtClean="0"/>
              <a:t>grant) does not inform about </a:t>
            </a:r>
            <a:r>
              <a:rPr lang="en-NZ" dirty="0"/>
              <a:t>any </a:t>
            </a:r>
            <a:r>
              <a:rPr lang="en-NZ" b="1" i="1" dirty="0"/>
              <a:t>additional</a:t>
            </a:r>
            <a:r>
              <a:rPr lang="en-NZ" i="1" dirty="0"/>
              <a:t> </a:t>
            </a:r>
            <a:r>
              <a:rPr lang="en-NZ" dirty="0"/>
              <a:t>impact. </a:t>
            </a:r>
            <a:endParaRPr lang="en-NZ" dirty="0" smtClean="0"/>
          </a:p>
          <a:p>
            <a:r>
              <a:rPr lang="en-NZ" dirty="0" smtClean="0"/>
              <a:t>Most previous </a:t>
            </a:r>
            <a:r>
              <a:rPr lang="en-NZ" dirty="0"/>
              <a:t>evaluations have overestimated the economic impact. </a:t>
            </a:r>
          </a:p>
          <a:p>
            <a:r>
              <a:rPr lang="en-NZ" dirty="0" smtClean="0"/>
              <a:t>Our methods </a:t>
            </a:r>
            <a:r>
              <a:rPr lang="en-NZ" dirty="0"/>
              <a:t>address this question by comparing the performance of an assisted firm to a matched similar </a:t>
            </a:r>
            <a:r>
              <a:rPr lang="en-NZ" dirty="0" smtClean="0"/>
              <a:t>firm.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16632"/>
            <a:ext cx="2664296" cy="231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28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284984"/>
            <a:ext cx="3248025" cy="3581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Overview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/>
          </a:bodyPr>
          <a:lstStyle/>
          <a:p>
            <a:r>
              <a:rPr lang="en-NZ" dirty="0" smtClean="0"/>
              <a:t>Evaluation </a:t>
            </a:r>
            <a:r>
              <a:rPr lang="en-NZ" dirty="0"/>
              <a:t>of publicly-funded 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research </a:t>
            </a:r>
            <a:r>
              <a:rPr lang="en-NZ" dirty="0"/>
              <a:t>and development </a:t>
            </a:r>
            <a:r>
              <a:rPr lang="en-NZ" dirty="0" smtClean="0"/>
              <a:t>grants</a:t>
            </a:r>
          </a:p>
          <a:p>
            <a:r>
              <a:rPr lang="en-NZ" dirty="0" smtClean="0"/>
              <a:t>New </a:t>
            </a:r>
            <a:r>
              <a:rPr lang="en-NZ" dirty="0"/>
              <a:t>wide-coverage business database </a:t>
            </a:r>
            <a:endParaRPr lang="en-NZ" dirty="0" smtClean="0"/>
          </a:p>
          <a:p>
            <a:r>
              <a:rPr lang="en-NZ" dirty="0" smtClean="0"/>
              <a:t>Statistical techniques</a:t>
            </a:r>
          </a:p>
          <a:p>
            <a:r>
              <a:rPr lang="de-DE" dirty="0" smtClean="0"/>
              <a:t>Counterfactual / control group</a:t>
            </a:r>
            <a:endParaRPr lang="en-NZ" dirty="0" smtClean="0"/>
          </a:p>
          <a:p>
            <a:r>
              <a:rPr lang="de-DE" dirty="0" smtClean="0"/>
              <a:t>Results and conclusions</a:t>
            </a:r>
          </a:p>
          <a:p>
            <a:r>
              <a:rPr lang="de-DE" dirty="0" smtClean="0"/>
              <a:t>Limitations and </a:t>
            </a:r>
            <a:br>
              <a:rPr lang="de-DE" dirty="0" smtClean="0"/>
            </a:br>
            <a:r>
              <a:rPr lang="de-DE" dirty="0" smtClean="0"/>
              <a:t>related </a:t>
            </a:r>
            <a:r>
              <a:rPr lang="de-DE" dirty="0"/>
              <a:t>evaluations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0980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528392" cy="25922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Policy objectives </a:t>
            </a:r>
            <a:r>
              <a:rPr lang="de-DE" dirty="0"/>
              <a:t>and </a:t>
            </a:r>
            <a:r>
              <a:rPr lang="de-DE" dirty="0" smtClean="0"/>
              <a:t>grants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en-NZ" dirty="0" smtClean="0"/>
              <a:t>Increase </a:t>
            </a:r>
            <a:r>
              <a:rPr lang="en-NZ" dirty="0"/>
              <a:t>and enhance the </a:t>
            </a:r>
            <a:r>
              <a:rPr lang="en-NZ" dirty="0" smtClean="0"/>
              <a:t>R&amp;D.</a:t>
            </a:r>
          </a:p>
          <a:p>
            <a:r>
              <a:rPr lang="en-NZ" dirty="0" smtClean="0"/>
              <a:t>Increase the </a:t>
            </a:r>
            <a:r>
              <a:rPr lang="en-NZ" dirty="0"/>
              <a:t>economic </a:t>
            </a:r>
            <a:r>
              <a:rPr lang="en-NZ" dirty="0" smtClean="0"/>
              <a:t>performance.</a:t>
            </a:r>
          </a:p>
          <a:p>
            <a:r>
              <a:rPr lang="en-NZ" dirty="0"/>
              <a:t>Two different types of government R&amp;D subsidies</a:t>
            </a:r>
          </a:p>
          <a:p>
            <a:pPr lvl="1"/>
            <a:r>
              <a:rPr lang="en-NZ" dirty="0"/>
              <a:t>assistance to build </a:t>
            </a:r>
            <a:r>
              <a:rPr lang="en-NZ" b="1" dirty="0"/>
              <a:t>R&amp;D capability </a:t>
            </a:r>
          </a:p>
          <a:p>
            <a:pPr lvl="1"/>
            <a:r>
              <a:rPr lang="en-NZ" dirty="0"/>
              <a:t>assistance for </a:t>
            </a:r>
            <a:r>
              <a:rPr lang="en-NZ" b="1" dirty="0"/>
              <a:t>R&amp;D projects  </a:t>
            </a:r>
          </a:p>
          <a:p>
            <a:r>
              <a:rPr lang="en-NZ" dirty="0" smtClean="0"/>
              <a:t>Assisted </a:t>
            </a:r>
            <a:r>
              <a:rPr lang="en-NZ" dirty="0"/>
              <a:t>firms </a:t>
            </a:r>
            <a:endParaRPr lang="en-NZ" dirty="0" smtClean="0"/>
          </a:p>
          <a:p>
            <a:pPr lvl="1"/>
            <a:r>
              <a:rPr lang="en-NZ" dirty="0" smtClean="0"/>
              <a:t>larger</a:t>
            </a:r>
          </a:p>
          <a:p>
            <a:pPr lvl="1"/>
            <a:r>
              <a:rPr lang="en-NZ" dirty="0" smtClean="0"/>
              <a:t>higher </a:t>
            </a:r>
            <a:r>
              <a:rPr lang="en-NZ" dirty="0"/>
              <a:t>sales </a:t>
            </a:r>
            <a:endParaRPr lang="en-NZ" dirty="0" smtClean="0"/>
          </a:p>
          <a:p>
            <a:pPr lvl="1"/>
            <a:r>
              <a:rPr lang="en-NZ" dirty="0" smtClean="0"/>
              <a:t>capital intensive</a:t>
            </a:r>
          </a:p>
          <a:p>
            <a:pPr lvl="1"/>
            <a:r>
              <a:rPr lang="en-NZ" dirty="0" smtClean="0"/>
              <a:t>exporting </a:t>
            </a:r>
            <a:r>
              <a:rPr lang="en-NZ" dirty="0"/>
              <a:t>and </a:t>
            </a:r>
            <a:endParaRPr lang="en-NZ" dirty="0" smtClean="0"/>
          </a:p>
          <a:p>
            <a:pPr lvl="1"/>
            <a:r>
              <a:rPr lang="en-NZ" dirty="0" smtClean="0"/>
              <a:t>undertaking R&amp;D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5851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005064"/>
            <a:ext cx="3979168" cy="26468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Prototype </a:t>
            </a:r>
            <a:r>
              <a:rPr lang="en-NZ" dirty="0"/>
              <a:t>Longitudinal 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Business Database (LBD)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en-NZ" dirty="0" smtClean="0"/>
              <a:t>High </a:t>
            </a:r>
            <a:r>
              <a:rPr lang="en-NZ" dirty="0"/>
              <a:t>quality and comprehensive firm-level data (micro-data) from 2000 to 2008.  </a:t>
            </a:r>
            <a:endParaRPr lang="en-NZ" dirty="0" smtClean="0"/>
          </a:p>
          <a:p>
            <a:r>
              <a:rPr lang="en-NZ" dirty="0" smtClean="0"/>
              <a:t>Linking administrative </a:t>
            </a:r>
            <a:r>
              <a:rPr lang="en-NZ" dirty="0"/>
              <a:t>and survey </a:t>
            </a:r>
            <a:r>
              <a:rPr lang="en-NZ" dirty="0" smtClean="0"/>
              <a:t>information</a:t>
            </a:r>
          </a:p>
          <a:p>
            <a:pPr lvl="1"/>
            <a:r>
              <a:rPr lang="en-NZ" dirty="0" smtClean="0"/>
              <a:t>financial performance</a:t>
            </a:r>
          </a:p>
          <a:p>
            <a:pPr lvl="1"/>
            <a:r>
              <a:rPr lang="en-NZ" dirty="0" smtClean="0"/>
              <a:t>employment</a:t>
            </a:r>
          </a:p>
          <a:p>
            <a:pPr lvl="1"/>
            <a:r>
              <a:rPr lang="en-NZ" dirty="0" smtClean="0"/>
              <a:t>merchandise trade</a:t>
            </a:r>
          </a:p>
          <a:p>
            <a:pPr lvl="1"/>
            <a:r>
              <a:rPr lang="en-NZ" dirty="0" smtClean="0"/>
              <a:t>business practices </a:t>
            </a:r>
          </a:p>
          <a:p>
            <a:pPr lvl="1"/>
            <a:r>
              <a:rPr lang="en-NZ" dirty="0" smtClean="0"/>
              <a:t>government assistance</a:t>
            </a:r>
          </a:p>
        </p:txBody>
      </p:sp>
    </p:spTree>
    <p:extLst>
      <p:ext uri="{BB962C8B-B14F-4D97-AF65-F5344CB8AC3E}">
        <p14:creationId xmlns:p14="http://schemas.microsoft.com/office/powerpoint/2010/main" val="65350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63581"/>
            <a:ext cx="2808312" cy="26173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e-DE" dirty="0" smtClean="0"/>
              <a:t>Statistical techniques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4216"/>
            <a:ext cx="8229600" cy="4925144"/>
          </a:xfrm>
        </p:spPr>
        <p:txBody>
          <a:bodyPr>
            <a:normAutofit/>
          </a:bodyPr>
          <a:lstStyle/>
          <a:p>
            <a:r>
              <a:rPr lang="en-NZ" dirty="0"/>
              <a:t>Changes in performance 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of </a:t>
            </a:r>
            <a:r>
              <a:rPr lang="en-NZ" dirty="0"/>
              <a:t>assisted firms to matched 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similar </a:t>
            </a:r>
            <a:r>
              <a:rPr lang="en-NZ" dirty="0"/>
              <a:t>New Zealand firms.</a:t>
            </a:r>
          </a:p>
          <a:p>
            <a:r>
              <a:rPr lang="en-NZ" dirty="0" smtClean="0"/>
              <a:t>The </a:t>
            </a:r>
            <a:r>
              <a:rPr lang="en-NZ" dirty="0"/>
              <a:t>additional </a:t>
            </a:r>
            <a:r>
              <a:rPr lang="en-NZ" dirty="0" smtClean="0"/>
              <a:t>impact  </a:t>
            </a:r>
          </a:p>
          <a:p>
            <a:pPr lvl="1"/>
            <a:r>
              <a:rPr lang="en-NZ" dirty="0" smtClean="0"/>
              <a:t>result </a:t>
            </a:r>
            <a:r>
              <a:rPr lang="en-NZ" dirty="0"/>
              <a:t>of the public subsidy </a:t>
            </a:r>
            <a:r>
              <a:rPr lang="en-NZ" dirty="0" smtClean="0"/>
              <a:t>alone</a:t>
            </a:r>
          </a:p>
          <a:p>
            <a:pPr lvl="1"/>
            <a:r>
              <a:rPr lang="en-NZ" dirty="0" smtClean="0"/>
              <a:t>impact </a:t>
            </a:r>
            <a:r>
              <a:rPr lang="en-NZ" dirty="0"/>
              <a:t>due to other factors that also affect firms’ </a:t>
            </a:r>
            <a:r>
              <a:rPr lang="en-NZ" dirty="0" smtClean="0"/>
              <a:t>performance </a:t>
            </a:r>
          </a:p>
          <a:p>
            <a:r>
              <a:rPr lang="en-NZ" dirty="0" smtClean="0"/>
              <a:t>Comparing </a:t>
            </a:r>
            <a:r>
              <a:rPr lang="en-NZ" b="1" dirty="0"/>
              <a:t>actual</a:t>
            </a:r>
            <a:r>
              <a:rPr lang="en-NZ" dirty="0"/>
              <a:t> and </a:t>
            </a:r>
            <a:r>
              <a:rPr lang="en-NZ" b="1" dirty="0"/>
              <a:t>counterfactual</a:t>
            </a:r>
            <a:r>
              <a:rPr lang="en-NZ" dirty="0"/>
              <a:t> outcomes</a:t>
            </a:r>
            <a:r>
              <a:rPr lang="en-NZ" dirty="0" smtClean="0"/>
              <a:t>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0318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/>
              <a:t>Counterfactual</a:t>
            </a: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999381"/>
            <a:ext cx="8126778" cy="452596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622" y="44624"/>
            <a:ext cx="2616882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45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81" y="3955477"/>
            <a:ext cx="5001323" cy="28578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dirty="0" smtClean="0"/>
              <a:t>Control group and m</a:t>
            </a:r>
            <a:r>
              <a:rPr lang="en-NZ" dirty="0" err="1" smtClean="0"/>
              <a:t>atching</a:t>
            </a:r>
            <a:r>
              <a:rPr lang="en-NZ" dirty="0" smtClean="0"/>
              <a:t> </a:t>
            </a:r>
            <a:r>
              <a:rPr lang="en-NZ" dirty="0"/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fontScale="92500"/>
          </a:bodyPr>
          <a:lstStyle/>
          <a:p>
            <a:r>
              <a:rPr lang="en-NZ" dirty="0" smtClean="0"/>
              <a:t>Employment </a:t>
            </a:r>
            <a:r>
              <a:rPr lang="en-NZ" dirty="0"/>
              <a:t>and change in employment</a:t>
            </a:r>
          </a:p>
          <a:p>
            <a:r>
              <a:rPr lang="en-NZ" dirty="0"/>
              <a:t>Total productivity and change in </a:t>
            </a:r>
            <a:r>
              <a:rPr lang="en-NZ" dirty="0" smtClean="0"/>
              <a:t>total </a:t>
            </a:r>
            <a:r>
              <a:rPr lang="en-NZ" dirty="0"/>
              <a:t>productivity</a:t>
            </a:r>
          </a:p>
          <a:p>
            <a:r>
              <a:rPr lang="en-NZ" dirty="0"/>
              <a:t>Capital intensity and change in capital intensity</a:t>
            </a:r>
          </a:p>
          <a:p>
            <a:r>
              <a:rPr lang="en-NZ" dirty="0" smtClean="0"/>
              <a:t>Exporting industry </a:t>
            </a:r>
          </a:p>
          <a:p>
            <a:r>
              <a:rPr lang="en-NZ" dirty="0" smtClean="0"/>
              <a:t>Firms </a:t>
            </a:r>
            <a:r>
              <a:rPr lang="en-NZ" dirty="0"/>
              <a:t>in group </a:t>
            </a:r>
            <a:endParaRPr lang="en-NZ" dirty="0" smtClean="0"/>
          </a:p>
          <a:p>
            <a:r>
              <a:rPr lang="en-NZ" dirty="0" smtClean="0"/>
              <a:t>Firm </a:t>
            </a:r>
            <a:r>
              <a:rPr lang="en-NZ" dirty="0"/>
              <a:t>age</a:t>
            </a:r>
          </a:p>
          <a:p>
            <a:r>
              <a:rPr lang="en-NZ" dirty="0" smtClean="0"/>
              <a:t>R&amp;D activity </a:t>
            </a:r>
          </a:p>
          <a:p>
            <a:r>
              <a:rPr lang="en-NZ" dirty="0" smtClean="0"/>
              <a:t>Ownership status</a:t>
            </a: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9935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582" y="71636"/>
            <a:ext cx="3537914" cy="24212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General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en-NZ" dirty="0" smtClean="0"/>
              <a:t>Significant </a:t>
            </a:r>
            <a:r>
              <a:rPr lang="en-NZ" dirty="0"/>
              <a:t>impact on 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economic </a:t>
            </a:r>
            <a:r>
              <a:rPr lang="en-NZ" dirty="0"/>
              <a:t>performance of 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the </a:t>
            </a:r>
            <a:r>
              <a:rPr lang="en-NZ" dirty="0"/>
              <a:t>firms due to the R&amp;D </a:t>
            </a:r>
            <a:r>
              <a:rPr lang="en-NZ" dirty="0" smtClean="0"/>
              <a:t>subsidies.</a:t>
            </a:r>
          </a:p>
          <a:p>
            <a:r>
              <a:rPr lang="en-NZ" dirty="0" smtClean="0"/>
              <a:t>Impact </a:t>
            </a:r>
            <a:r>
              <a:rPr lang="en-NZ" dirty="0"/>
              <a:t>is </a:t>
            </a:r>
            <a:r>
              <a:rPr lang="en-NZ" dirty="0" smtClean="0"/>
              <a:t>less </a:t>
            </a:r>
            <a:r>
              <a:rPr lang="en-NZ" dirty="0"/>
              <a:t>than that measured by </a:t>
            </a:r>
            <a:r>
              <a:rPr lang="en-NZ" dirty="0" smtClean="0"/>
              <a:t>related evaluations.</a:t>
            </a:r>
          </a:p>
          <a:p>
            <a:r>
              <a:rPr lang="en-NZ" dirty="0" smtClean="0"/>
              <a:t>“Capability Building” has a </a:t>
            </a:r>
            <a:r>
              <a:rPr lang="en-NZ" b="1" dirty="0" smtClean="0"/>
              <a:t>positive impact </a:t>
            </a:r>
            <a:r>
              <a:rPr lang="en-NZ" dirty="0" smtClean="0"/>
              <a:t>on employment growth, sales, value added, and productivity.</a:t>
            </a:r>
          </a:p>
          <a:p>
            <a:r>
              <a:rPr lang="en-NZ" dirty="0" smtClean="0"/>
              <a:t>Counterintuitive finding: </a:t>
            </a:r>
            <a:r>
              <a:rPr lang="en-NZ" b="1" dirty="0" smtClean="0"/>
              <a:t>No </a:t>
            </a:r>
            <a:r>
              <a:rPr lang="en-NZ" b="1" dirty="0"/>
              <a:t>impacts </a:t>
            </a:r>
            <a:r>
              <a:rPr lang="en-NZ" dirty="0"/>
              <a:t>for </a:t>
            </a:r>
            <a:r>
              <a:rPr lang="en-NZ" dirty="0" smtClean="0"/>
              <a:t>“Project Funding” !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1570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Detailed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 smtClean="0"/>
              <a:t>Influence </a:t>
            </a:r>
            <a:r>
              <a:rPr lang="en-NZ" dirty="0"/>
              <a:t>of firm </a:t>
            </a:r>
            <a:r>
              <a:rPr lang="en-NZ" dirty="0" smtClean="0"/>
              <a:t>size and </a:t>
            </a:r>
            <a:br>
              <a:rPr lang="en-NZ" dirty="0" smtClean="0"/>
            </a:br>
            <a:r>
              <a:rPr lang="en-NZ" dirty="0" smtClean="0"/>
              <a:t>prior </a:t>
            </a:r>
            <a:r>
              <a:rPr lang="en-NZ" dirty="0"/>
              <a:t>R&amp;D </a:t>
            </a:r>
            <a:r>
              <a:rPr lang="en-NZ" dirty="0" smtClean="0"/>
              <a:t>activity on </a:t>
            </a:r>
            <a:r>
              <a:rPr lang="en-NZ" dirty="0"/>
              <a:t>the </a:t>
            </a:r>
            <a:r>
              <a:rPr lang="en-NZ" dirty="0" smtClean="0"/>
              <a:t>results</a:t>
            </a:r>
            <a:r>
              <a:rPr lang="en-NZ" dirty="0"/>
              <a:t>?</a:t>
            </a:r>
            <a:endParaRPr lang="en-NZ" dirty="0" smtClean="0"/>
          </a:p>
          <a:p>
            <a:r>
              <a:rPr lang="en-NZ" dirty="0" smtClean="0"/>
              <a:t>Positive impacts </a:t>
            </a:r>
            <a:r>
              <a:rPr lang="en-NZ" dirty="0"/>
              <a:t>for </a:t>
            </a:r>
            <a:r>
              <a:rPr lang="en-NZ" b="1" dirty="0"/>
              <a:t>small</a:t>
            </a:r>
            <a:r>
              <a:rPr lang="en-NZ" dirty="0"/>
              <a:t> </a:t>
            </a:r>
            <a:r>
              <a:rPr lang="en-NZ" dirty="0" smtClean="0"/>
              <a:t>firms. </a:t>
            </a:r>
          </a:p>
          <a:p>
            <a:r>
              <a:rPr lang="en-NZ" dirty="0" smtClean="0"/>
              <a:t>Positive impacts for firms </a:t>
            </a:r>
            <a:r>
              <a:rPr lang="en-NZ" dirty="0"/>
              <a:t>that had </a:t>
            </a:r>
            <a:r>
              <a:rPr lang="en-NZ" b="1" dirty="0"/>
              <a:t>not</a:t>
            </a:r>
            <a:r>
              <a:rPr lang="en-NZ" dirty="0"/>
              <a:t> undertaken R&amp;D two years prior to receiving their </a:t>
            </a:r>
            <a:r>
              <a:rPr lang="en-NZ" dirty="0" smtClean="0"/>
              <a:t>assistance.</a:t>
            </a:r>
          </a:p>
          <a:p>
            <a:r>
              <a:rPr lang="en-NZ" dirty="0" smtClean="0"/>
              <a:t>No impacts </a:t>
            </a:r>
            <a:r>
              <a:rPr lang="en-NZ" dirty="0"/>
              <a:t>for large firms and no </a:t>
            </a:r>
            <a:r>
              <a:rPr lang="en-NZ" dirty="0" smtClean="0"/>
              <a:t>impacts </a:t>
            </a:r>
            <a:r>
              <a:rPr lang="en-NZ" dirty="0"/>
              <a:t>for prior R&amp;D performers</a:t>
            </a:r>
            <a:r>
              <a:rPr lang="en-NZ" dirty="0" smtClean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846" y="116632"/>
            <a:ext cx="3689649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75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184</Words>
  <Application>Microsoft Office PowerPoint</Application>
  <PresentationFormat>On-screen Show (4:3)</PresentationFormat>
  <Paragraphs>84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EVALUATIONS  THAT CHALLENGE THE  STATUS QUO: USE OF STATISTICAL TECHNIQUES  IN MEASURING ADDITIONALITY</vt:lpstr>
      <vt:lpstr>Overview</vt:lpstr>
      <vt:lpstr>Policy objectives and grants</vt:lpstr>
      <vt:lpstr>Prototype Longitudinal  Business Database (LBD)</vt:lpstr>
      <vt:lpstr>Statistical techniques</vt:lpstr>
      <vt:lpstr>Counterfactual</vt:lpstr>
      <vt:lpstr>Control group and matching variables</vt:lpstr>
      <vt:lpstr>General results</vt:lpstr>
      <vt:lpstr>Detailed results</vt:lpstr>
      <vt:lpstr>Conclusion</vt:lpstr>
      <vt:lpstr>Limitations and related evaluations</vt:lpstr>
    </vt:vector>
  </TitlesOfParts>
  <Company>Ministry of Economic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Oliver Herrmann</dc:creator>
  <cp:lastModifiedBy>Oliver Herrmann</cp:lastModifiedBy>
  <cp:revision>56</cp:revision>
  <cp:lastPrinted>2011-08-14T21:39:03Z</cp:lastPrinted>
  <dcterms:created xsi:type="dcterms:W3CDTF">2011-08-01T04:35:28Z</dcterms:created>
  <dcterms:modified xsi:type="dcterms:W3CDTF">2011-08-22T23:04:35Z</dcterms:modified>
</cp:coreProperties>
</file>