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342" r:id="rId3"/>
    <p:sldId id="316" r:id="rId4"/>
    <p:sldId id="388" r:id="rId5"/>
    <p:sldId id="377" r:id="rId6"/>
    <p:sldId id="387" r:id="rId7"/>
    <p:sldId id="378" r:id="rId8"/>
    <p:sldId id="345" r:id="rId9"/>
    <p:sldId id="371" r:id="rId10"/>
    <p:sldId id="389" r:id="rId11"/>
    <p:sldId id="373" r:id="rId12"/>
    <p:sldId id="403" r:id="rId13"/>
    <p:sldId id="404" r:id="rId14"/>
    <p:sldId id="405" r:id="rId15"/>
    <p:sldId id="409" r:id="rId16"/>
    <p:sldId id="406" r:id="rId17"/>
    <p:sldId id="407" r:id="rId18"/>
    <p:sldId id="410" r:id="rId19"/>
    <p:sldId id="408" r:id="rId20"/>
    <p:sldId id="399" r:id="rId21"/>
    <p:sldId id="379" r:id="rId22"/>
    <p:sldId id="376" r:id="rId23"/>
    <p:sldId id="400" r:id="rId24"/>
    <p:sldId id="401" r:id="rId25"/>
    <p:sldId id="402"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8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5934" autoAdjust="0"/>
  </p:normalViewPr>
  <p:slideViewPr>
    <p:cSldViewPr snapToGrid="0" snapToObjects="1">
      <p:cViewPr varScale="1">
        <p:scale>
          <a:sx n="106" d="100"/>
          <a:sy n="106" d="100"/>
        </p:scale>
        <p:origin x="2656" y="168"/>
      </p:cViewPr>
      <p:guideLst>
        <p:guide orient="horz" pos="1084"/>
        <p:guide pos="2880"/>
      </p:guideLst>
    </p:cSldViewPr>
  </p:slideViewPr>
  <p:notesTextViewPr>
    <p:cViewPr>
      <p:scale>
        <a:sx n="100" d="100"/>
        <a:sy n="100" d="100"/>
      </p:scale>
      <p:origin x="0" y="0"/>
    </p:cViewPr>
  </p:notesTextViewPr>
  <p:sorterViewPr>
    <p:cViewPr>
      <p:scale>
        <a:sx n="150" d="100"/>
        <a:sy n="150" d="100"/>
      </p:scale>
      <p:origin x="0" y="75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D59A67-8FC1-AA44-A851-057F66378B19}" type="datetimeFigureOut">
              <a:rPr lang="en-US" smtClean="0"/>
              <a:t>9/24/25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A48852-E1F0-164C-A941-06F8948BBA38}" type="slidenum">
              <a:rPr lang="en-US" smtClean="0"/>
              <a:t>‹#›</a:t>
            </a:fld>
            <a:endParaRPr lang="en-US"/>
          </a:p>
        </p:txBody>
      </p:sp>
    </p:spTree>
    <p:extLst>
      <p:ext uri="{BB962C8B-B14F-4D97-AF65-F5344CB8AC3E}">
        <p14:creationId xmlns:p14="http://schemas.microsoft.com/office/powerpoint/2010/main" val="880915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2313071-8E0E-445B-A3CD-2A4F9E697C0F}" type="datetimeFigureOut">
              <a:rPr lang="en-US"/>
              <a:pPr>
                <a:defRPr/>
              </a:pPr>
              <a:t>9/24/25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mi-NZ" noProof="0"/>
              <a:t>Click to edit Master text styles</a:t>
            </a:r>
          </a:p>
          <a:p>
            <a:pPr lvl="1"/>
            <a:r>
              <a:rPr lang="mi-NZ" noProof="0"/>
              <a:t>Second level</a:t>
            </a:r>
          </a:p>
          <a:p>
            <a:pPr lvl="2"/>
            <a:r>
              <a:rPr lang="mi-NZ" noProof="0"/>
              <a:t>Third level</a:t>
            </a:r>
          </a:p>
          <a:p>
            <a:pPr lvl="3"/>
            <a:r>
              <a:rPr lang="mi-NZ" noProof="0"/>
              <a:t>Fourth level</a:t>
            </a:r>
          </a:p>
          <a:p>
            <a:pPr lvl="4"/>
            <a:r>
              <a:rPr lang="mi-NZ"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FB1D243-A4F0-4F0D-A13C-8241812B5573}" type="slidenum">
              <a:rPr lang="en-US"/>
              <a:pPr>
                <a:defRPr/>
              </a:pPr>
              <a:t>‹#›</a:t>
            </a:fld>
            <a:endParaRPr lang="en-US"/>
          </a:p>
        </p:txBody>
      </p:sp>
    </p:spTree>
    <p:extLst>
      <p:ext uri="{BB962C8B-B14F-4D97-AF65-F5344CB8AC3E}">
        <p14:creationId xmlns:p14="http://schemas.microsoft.com/office/powerpoint/2010/main" val="86832899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B1D243-A4F0-4F0D-A13C-8241812B5573}" type="slidenum">
              <a:rPr lang="en-US" smtClean="0"/>
              <a:pPr>
                <a:defRPr/>
              </a:pPr>
              <a:t>1</a:t>
            </a:fld>
            <a:endParaRPr lang="en-US"/>
          </a:p>
        </p:txBody>
      </p:sp>
    </p:spTree>
    <p:extLst>
      <p:ext uri="{BB962C8B-B14F-4D97-AF65-F5344CB8AC3E}">
        <p14:creationId xmlns:p14="http://schemas.microsoft.com/office/powerpoint/2010/main" val="2926920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1" i="1" kern="1200" dirty="0">
                <a:solidFill>
                  <a:schemeClr val="tx1"/>
                </a:solidFill>
                <a:latin typeface="+mn-lt"/>
                <a:ea typeface="+mn-ea"/>
                <a:cs typeface="+mn-cs"/>
              </a:rPr>
              <a:t>Why should I care (and how do I change)</a:t>
            </a:r>
            <a:endParaRPr lang="en-US" sz="1200" b="1" i="0" kern="1200" dirty="0">
              <a:solidFill>
                <a:schemeClr val="tx1"/>
              </a:solidFill>
              <a:latin typeface="+mn-lt"/>
              <a:ea typeface="+mn-ea"/>
              <a:cs typeface="+mn-cs"/>
            </a:endParaRPr>
          </a:p>
          <a:p>
            <a:r>
              <a:rPr lang="en-US" sz="1200" b="0" i="0" kern="1200" dirty="0">
                <a:solidFill>
                  <a:schemeClr val="tx1"/>
                </a:solidFill>
                <a:latin typeface="+mn-lt"/>
                <a:ea typeface="+mn-ea"/>
                <a:cs typeface="+mn-cs"/>
              </a:rPr>
              <a:t>Social justice (Greene, House, Mertens) We as evaluators have been doing evaluation, earning a living and yet we see no visible difference in the outcomes for Aboriginal peoples. Negative Stats</a:t>
            </a:r>
          </a:p>
          <a:p>
            <a:r>
              <a:rPr lang="en-US" sz="1200" b="0" i="0" kern="1200" dirty="0">
                <a:solidFill>
                  <a:schemeClr val="tx1"/>
                </a:solidFill>
                <a:latin typeface="+mn-lt"/>
                <a:ea typeface="+mn-ea"/>
                <a:cs typeface="+mn-cs"/>
              </a:rPr>
              <a:t>Ethic of care - do no harm - example where evaluation has or continues to do harm to Indigenous peoples</a:t>
            </a:r>
          </a:p>
          <a:p>
            <a:r>
              <a:rPr lang="en-US" sz="1200" b="0" i="0" kern="1200" dirty="0">
                <a:solidFill>
                  <a:schemeClr val="tx1"/>
                </a:solidFill>
                <a:latin typeface="+mn-lt"/>
                <a:ea typeface="+mn-ea"/>
                <a:cs typeface="+mn-cs"/>
              </a:rPr>
              <a:t>Multi cultural validity (Kirkhart, La France, Nichols)- </a:t>
            </a:r>
            <a:r>
              <a:rPr lang="en-US" sz="1200" b="0" i="0" kern="1200" dirty="0" err="1">
                <a:solidFill>
                  <a:schemeClr val="tx1"/>
                </a:solidFill>
                <a:latin typeface="+mn-lt"/>
                <a:ea typeface="+mn-ea"/>
                <a:cs typeface="+mn-cs"/>
              </a:rPr>
              <a:t>centring</a:t>
            </a:r>
            <a:r>
              <a:rPr lang="en-US" sz="1200" b="0" i="0" kern="1200" dirty="0">
                <a:solidFill>
                  <a:schemeClr val="tx1"/>
                </a:solidFill>
                <a:latin typeface="+mn-lt"/>
                <a:ea typeface="+mn-ea"/>
                <a:cs typeface="+mn-cs"/>
              </a:rPr>
              <a:t> validity arguments in culture (Kirkhart, 2013); validity located within culture, context and values;</a:t>
            </a:r>
            <a:endParaRPr lang="en-N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1" i="1" kern="1200" dirty="0">
                <a:solidFill>
                  <a:schemeClr val="tx1"/>
                </a:solidFill>
                <a:effectLst/>
                <a:latin typeface="+mn-lt"/>
                <a:ea typeface="+mn-ea"/>
                <a:cs typeface="+mn-cs"/>
              </a:rPr>
              <a:t>Change our practice.</a:t>
            </a:r>
            <a:r>
              <a:rPr lang="en-US" sz="1200" i="1" kern="1200" dirty="0">
                <a:solidFill>
                  <a:schemeClr val="tx1"/>
                </a:solidFill>
                <a:effectLst/>
                <a:latin typeface="+mn-lt"/>
                <a:ea typeface="+mn-ea"/>
                <a:cs typeface="+mn-cs"/>
              </a:rPr>
              <a:t> Paradigm shifts reflected in evaluation practice, our ways of thinking, ways of working. </a:t>
            </a:r>
            <a:endParaRPr lang="en-AU"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AU"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Paradigm 1 </a:t>
            </a:r>
            <a:r>
              <a:rPr lang="en-US" sz="1200" i="1" kern="1200" dirty="0">
                <a:solidFill>
                  <a:schemeClr val="tx1"/>
                </a:solidFill>
                <a:effectLst/>
                <a:latin typeface="+mn-lt"/>
                <a:ea typeface="+mn-ea"/>
                <a:cs typeface="+mn-cs"/>
              </a:rPr>
              <a:t>Western paradigm of destination (timeframes, deadlines, just need to get it done, get it out the door--&gt; Paradigm shift where we begin to see the journey as the destination and our ways of working show that we understand process matters, relationships matters and tending to relationships is the core business of evaluation</a:t>
            </a:r>
            <a:endParaRPr lang="en-AU"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AU"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Paradigm 2 </a:t>
            </a:r>
            <a:r>
              <a:rPr lang="en-US" sz="1200" i="1" kern="1200" dirty="0">
                <a:solidFill>
                  <a:schemeClr val="tx1"/>
                </a:solidFill>
                <a:effectLst/>
                <a:latin typeface="+mn-lt"/>
                <a:ea typeface="+mn-ea"/>
                <a:cs typeface="+mn-cs"/>
              </a:rPr>
              <a:t>Western paradigm of Evaluator Expert – spent many years, our identity and sense of self to a lesser or greater extent is linked to our professional and personal identity, our credibility as an evaluator. So we know some stuff about evaluation --&gt; paradigm shift of valuing of Indigenous and community expertise (note diminished currency of some evaluation skills, expertise and experience that don’t have the same currency, don’t have the same value.  That knowledge of community, expertise in navigating community </a:t>
            </a:r>
            <a:endParaRPr lang="en-AU"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AU"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Paradigm 3 </a:t>
            </a:r>
            <a:r>
              <a:rPr lang="en-US" sz="1200" i="1" kern="1200" dirty="0">
                <a:solidFill>
                  <a:schemeClr val="tx1"/>
                </a:solidFill>
                <a:effectLst/>
                <a:latin typeface="+mn-lt"/>
                <a:ea typeface="+mn-ea"/>
                <a:cs typeface="+mn-cs"/>
              </a:rPr>
              <a:t>Western paradigm contract holder / evaluation leader (power and control) but the broader issue is about who decides, what’s appropriate, what speed we go, who we use, Who makes those calls; power sharing. So the paradigm shift we would hope to see is a greater sharing of power … dare I say and ultimately a giving up a handing over of power and control to Indigenous peoples.</a:t>
            </a:r>
            <a:endParaRPr lang="en-AU" sz="1200" i="1"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 </a:t>
            </a:r>
          </a:p>
          <a:p>
            <a:endParaRPr lang="en-N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0" kern="1200" dirty="0">
                <a:solidFill>
                  <a:schemeClr val="tx1"/>
                </a:solidFill>
                <a:latin typeface="+mn-lt"/>
                <a:ea typeface="+mn-ea"/>
                <a:cs typeface="+mn-cs"/>
              </a:rPr>
              <a:t>How would you know that things are on track to get there</a:t>
            </a:r>
          </a:p>
          <a:p>
            <a:endParaRPr lang="en-US" sz="1200" b="0" kern="1200" dirty="0">
              <a:solidFill>
                <a:schemeClr val="tx1"/>
              </a:solidFill>
              <a:latin typeface="+mn-lt"/>
              <a:ea typeface="+mn-ea"/>
              <a:cs typeface="+mn-cs"/>
            </a:endParaRPr>
          </a:p>
          <a:p>
            <a:pPr lvl="0"/>
            <a:endParaRPr lang="en-US" sz="1200" kern="1200" dirty="0">
              <a:solidFill>
                <a:schemeClr val="tx1"/>
              </a:solidFill>
              <a:effectLst/>
              <a:latin typeface="+mn-lt"/>
              <a:ea typeface="+mn-ea"/>
              <a:cs typeface="+mn-cs"/>
            </a:endParaRPr>
          </a:p>
          <a:p>
            <a:endParaRPr lang="en-N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0" kern="1200" dirty="0">
                <a:solidFill>
                  <a:schemeClr val="tx1"/>
                </a:solidFill>
                <a:latin typeface="+mn-lt"/>
                <a:ea typeface="+mn-ea"/>
                <a:cs typeface="+mn-cs"/>
              </a:rPr>
              <a:t>Outline the evaluation continuum</a:t>
            </a:r>
          </a:p>
          <a:p>
            <a:r>
              <a:rPr lang="en-US" sz="1200" b="0" kern="1200" dirty="0">
                <a:solidFill>
                  <a:schemeClr val="tx1"/>
                </a:solidFill>
                <a:latin typeface="+mn-lt"/>
                <a:ea typeface="+mn-ea"/>
                <a:cs typeface="+mn-cs"/>
              </a:rPr>
              <a:t>-</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Western Worldview To/For </a:t>
            </a:r>
            <a:endParaRPr lang="en-US" sz="1200" b="0" u="sng" kern="1200" dirty="0">
              <a:solidFill>
                <a:schemeClr val="tx1"/>
              </a:solidFill>
              <a:latin typeface="+mn-lt"/>
              <a:ea typeface="+mn-ea"/>
              <a:cs typeface="+mn-cs"/>
            </a:endParaRPr>
          </a:p>
          <a:p>
            <a:r>
              <a:rPr lang="en-US" sz="1200" b="0" u="none" kern="1200" dirty="0">
                <a:solidFill>
                  <a:schemeClr val="tx1"/>
                </a:solidFill>
                <a:latin typeface="+mn-lt"/>
                <a:ea typeface="+mn-ea"/>
                <a:cs typeface="+mn-cs"/>
              </a:rPr>
              <a:t>- Indigenous Worldview By/As</a:t>
            </a:r>
          </a:p>
          <a:p>
            <a:pPr marL="171450" indent="-171450">
              <a:buFontTx/>
              <a:buChar char="-"/>
            </a:pPr>
            <a:r>
              <a:rPr lang="en-US" sz="1200" b="0" u="none" kern="1200" baseline="0" dirty="0">
                <a:solidFill>
                  <a:schemeClr val="tx1"/>
                </a:solidFill>
                <a:latin typeface="+mn-lt"/>
                <a:ea typeface="+mn-ea"/>
                <a:cs typeface="+mn-cs"/>
              </a:rPr>
              <a:t>Intersection | with |</a:t>
            </a:r>
          </a:p>
          <a:p>
            <a:pPr lvl="0"/>
            <a:endParaRPr lang="en-US" sz="1200" kern="1200" dirty="0">
              <a:solidFill>
                <a:schemeClr val="tx1"/>
              </a:solidFill>
              <a:effectLst/>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0" u="none" kern="1200" dirty="0">
                <a:solidFill>
                  <a:schemeClr val="tx1"/>
                </a:solidFill>
                <a:latin typeface="+mn-lt"/>
                <a:ea typeface="+mn-ea"/>
                <a:cs typeface="+mn-cs"/>
              </a:rPr>
              <a:t>Consequence – Good results …. Do harm</a:t>
            </a:r>
          </a:p>
          <a:p>
            <a:pPr lvl="0"/>
            <a:endParaRPr lang="en-US" sz="1200" kern="1200" dirty="0">
              <a:solidFill>
                <a:schemeClr val="tx1"/>
              </a:solidFill>
              <a:effectLst/>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u="none" kern="1200" dirty="0">
                <a:solidFill>
                  <a:schemeClr val="tx1"/>
                </a:solidFill>
                <a:latin typeface="+mn-lt"/>
                <a:ea typeface="+mn-ea"/>
                <a:cs typeface="+mn-cs"/>
              </a:rPr>
              <a:t>Evaluation done TO - we’re doing it to you – we are the experts, we know what you need. Blind ignorance of the power and control issues | Western worldview dominates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u="none" kern="1200" dirty="0">
              <a:solidFill>
                <a:schemeClr val="tx1"/>
              </a:solidFill>
              <a:latin typeface="+mn-lt"/>
              <a:ea typeface="+mn-ea"/>
              <a:cs typeface="+mn-cs"/>
            </a:endParaRPr>
          </a:p>
          <a:p>
            <a:endParaRPr lang="en-US" sz="1200" b="0" u="none" kern="1200" dirty="0">
              <a:solidFill>
                <a:schemeClr val="tx1"/>
              </a:solidFill>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u="none" kern="1200" dirty="0">
                <a:solidFill>
                  <a:schemeClr val="tx1"/>
                </a:solidFill>
                <a:latin typeface="+mn-lt"/>
                <a:ea typeface="+mn-ea"/>
                <a:cs typeface="+mn-cs"/>
              </a:rPr>
              <a:t>Evaluation done FOR - we’re doing it for you – you know that there is a problem, good intentions, but benevolent colonialism | Western worldview prevails</a:t>
            </a:r>
          </a:p>
          <a:p>
            <a:endParaRPr lang="en-US" sz="1200" b="0" u="none" kern="1200" dirty="0">
              <a:solidFill>
                <a:schemeClr val="tx1"/>
              </a:solidFill>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0" u="none" kern="1200" dirty="0">
                <a:solidFill>
                  <a:schemeClr val="tx1"/>
                </a:solidFill>
                <a:latin typeface="+mn-lt"/>
                <a:ea typeface="+mn-ea"/>
                <a:cs typeface="+mn-cs"/>
              </a:rPr>
              <a:t>Evaluation done WITH - we’re doing it with you - beginning of different ways of thinking, beginning of power sharing, cultural safety, culturally responsive, partnership, respectful </a:t>
            </a:r>
          </a:p>
          <a:p>
            <a:pPr lvl="0"/>
            <a:endParaRPr lang="en-US" sz="1200" kern="1200" dirty="0">
              <a:solidFill>
                <a:schemeClr val="tx1"/>
              </a:solidFill>
              <a:effectLst/>
              <a:latin typeface="+mn-lt"/>
              <a:ea typeface="+mn-ea"/>
              <a:cs typeface="+mn-cs"/>
            </a:endParaRPr>
          </a:p>
          <a:p>
            <a:endParaRPr lang="en-US" sz="1200" b="0" u="none" kern="1200" dirty="0">
              <a:solidFill>
                <a:schemeClr val="tx1"/>
              </a:solidFill>
              <a:latin typeface="+mn-lt"/>
              <a:ea typeface="+mn-ea"/>
              <a:cs typeface="+mn-cs"/>
            </a:endParaRPr>
          </a:p>
          <a:p>
            <a:r>
              <a:rPr lang="en-US" sz="1200" b="0" u="none" kern="1200" dirty="0">
                <a:solidFill>
                  <a:schemeClr val="tx1"/>
                </a:solidFill>
                <a:latin typeface="+mn-lt"/>
                <a:ea typeface="+mn-ea"/>
                <a:cs typeface="+mn-cs"/>
              </a:rPr>
              <a:t>But with is a continuum </a:t>
            </a:r>
          </a:p>
          <a:p>
            <a:pPr lvl="1"/>
            <a:r>
              <a:rPr lang="en-US" sz="1200" b="0" u="none" kern="1200" dirty="0">
                <a:solidFill>
                  <a:schemeClr val="tx1"/>
                </a:solidFill>
                <a:latin typeface="+mn-lt"/>
                <a:ea typeface="+mn-ea"/>
                <a:cs typeface="+mn-cs"/>
              </a:rPr>
              <a:t>AT the WW (with you but within our western frame)  non-Indigenous still largely in control </a:t>
            </a:r>
          </a:p>
          <a:p>
            <a:pPr lvl="1"/>
            <a:r>
              <a:rPr lang="en-US" sz="1200" b="0" u="none" kern="1200" dirty="0">
                <a:solidFill>
                  <a:schemeClr val="tx1"/>
                </a:solidFill>
                <a:latin typeface="+mn-lt"/>
                <a:ea typeface="+mn-ea"/>
                <a:cs typeface="+mn-cs"/>
              </a:rPr>
              <a:t>AT the IW (with you but within an indigenous frame)  non-Indigenous playing much more of a supportive role, </a:t>
            </a:r>
            <a:r>
              <a:rPr lang="en-US" sz="1200" b="0" u="none" kern="1200" dirty="0" err="1">
                <a:solidFill>
                  <a:schemeClr val="tx1"/>
                </a:solidFill>
                <a:latin typeface="+mn-lt"/>
                <a:ea typeface="+mn-ea"/>
                <a:cs typeface="+mn-cs"/>
              </a:rPr>
              <a:t>Indig</a:t>
            </a:r>
            <a:r>
              <a:rPr lang="en-US" sz="1200" b="0" u="none" kern="1200" dirty="0">
                <a:solidFill>
                  <a:schemeClr val="tx1"/>
                </a:solidFill>
                <a:latin typeface="+mn-lt"/>
                <a:ea typeface="+mn-ea"/>
                <a:cs typeface="+mn-cs"/>
              </a:rPr>
              <a:t> Evaluators largely in control </a:t>
            </a:r>
          </a:p>
          <a:p>
            <a:pPr lvl="0"/>
            <a:endParaRPr lang="en-US" sz="1200" kern="1200" dirty="0">
              <a:solidFill>
                <a:schemeClr val="tx1"/>
              </a:solidFill>
              <a:effectLst/>
              <a:latin typeface="+mn-lt"/>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0" u="none" kern="1200" dirty="0">
                <a:solidFill>
                  <a:schemeClr val="tx1"/>
                </a:solidFill>
                <a:latin typeface="+mn-lt"/>
                <a:ea typeface="+mn-ea"/>
                <a:cs typeface="+mn-cs"/>
              </a:rPr>
              <a:t>Evaluation done BY - Indigenous Evaluators leading, cultural values, principles and methods </a:t>
            </a:r>
            <a:r>
              <a:rPr lang="en-US" sz="1200" b="0" u="none" kern="1200" dirty="0" err="1">
                <a:solidFill>
                  <a:schemeClr val="tx1"/>
                </a:solidFill>
                <a:latin typeface="+mn-lt"/>
                <a:ea typeface="+mn-ea"/>
                <a:cs typeface="+mn-cs"/>
              </a:rPr>
              <a:t>etc</a:t>
            </a:r>
            <a:r>
              <a:rPr lang="en-US" sz="1200" b="0" u="none" kern="1200" dirty="0">
                <a:solidFill>
                  <a:schemeClr val="tx1"/>
                </a:solidFill>
                <a:latin typeface="+mn-lt"/>
                <a:ea typeface="+mn-ea"/>
                <a:cs typeface="+mn-cs"/>
              </a:rPr>
              <a:t> evident but still some accommodations of Western approaches for credibility, accountability | Increased World views seen as valid and valuable</a:t>
            </a:r>
          </a:p>
          <a:p>
            <a:pPr lvl="0"/>
            <a:endParaRPr lang="en-US" sz="1200" kern="1200" dirty="0">
              <a:solidFill>
                <a:schemeClr val="tx1"/>
              </a:solidFill>
              <a:effectLst/>
              <a:latin typeface="+mn-lt"/>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0" u="none" kern="1200" dirty="0">
                <a:solidFill>
                  <a:schemeClr val="tx1"/>
                </a:solidFill>
                <a:latin typeface="+mn-lt"/>
                <a:ea typeface="+mn-ea"/>
                <a:cs typeface="+mn-cs"/>
              </a:rPr>
              <a:t>Evaluation done AS - Indigenous Evaluators/people leading, Indigenous world views and methods prevail are seen as credible in an of themselves | Indigenous world views, knowledge's and ways of working dominate </a:t>
            </a:r>
          </a:p>
          <a:p>
            <a:endParaRPr lang="en-US" sz="1200" b="0" u="none" kern="1200" dirty="0">
              <a:solidFill>
                <a:schemeClr val="tx1"/>
              </a:solidFill>
              <a:latin typeface="+mn-lt"/>
              <a:ea typeface="+mn-ea"/>
              <a:cs typeface="+mn-cs"/>
            </a:endParaRPr>
          </a:p>
          <a:p>
            <a:r>
              <a:rPr lang="en-US" sz="1200" b="0" u="none" kern="1200" dirty="0">
                <a:solidFill>
                  <a:schemeClr val="tx1"/>
                </a:solidFill>
                <a:latin typeface="+mn-lt"/>
                <a:ea typeface="+mn-ea"/>
                <a:cs typeface="+mn-cs"/>
              </a:rPr>
              <a:t>On track... movement into the WITH space</a:t>
            </a:r>
            <a:endParaRPr lang="en-NZ" b="0" u="none" dirty="0"/>
          </a:p>
          <a:p>
            <a:pPr lvl="0"/>
            <a:endParaRPr lang="en-NZ" sz="1200" b="0" u="none" kern="1200" dirty="0">
              <a:solidFill>
                <a:schemeClr val="tx1"/>
              </a:solidFill>
              <a:effectLst/>
              <a:latin typeface="+mn-lt"/>
              <a:ea typeface="+mn-ea"/>
              <a:cs typeface="+mn-cs"/>
            </a:endParaRPr>
          </a:p>
          <a:p>
            <a:pPr lvl="0"/>
            <a:r>
              <a:rPr lang="en-NZ" sz="1200" b="0" u="none" kern="1200" dirty="0">
                <a:solidFill>
                  <a:schemeClr val="tx1"/>
                </a:solidFill>
                <a:effectLst/>
                <a:latin typeface="+mn-lt"/>
                <a:ea typeface="+mn-ea"/>
                <a:cs typeface="+mn-cs"/>
              </a:rPr>
              <a:t>Locus of control – individual being autonomous – shift from the indivdiual to the community as locus of control</a:t>
            </a:r>
          </a:p>
          <a:p>
            <a:pPr lvl="0"/>
            <a:endParaRPr lang="en-NZ" sz="1200" b="0" u="none" kern="1200" dirty="0">
              <a:solidFill>
                <a:schemeClr val="tx1"/>
              </a:solidFill>
              <a:effectLst/>
              <a:latin typeface="+mn-lt"/>
              <a:ea typeface="+mn-ea"/>
              <a:cs typeface="+mn-cs"/>
            </a:endParaRPr>
          </a:p>
          <a:p>
            <a:pPr lvl="0"/>
            <a:r>
              <a:rPr lang="en-NZ" sz="1200" b="0" u="none" kern="1200" dirty="0">
                <a:solidFill>
                  <a:schemeClr val="tx1"/>
                </a:solidFill>
                <a:effectLst/>
                <a:latin typeface="+mn-lt"/>
                <a:ea typeface="+mn-ea"/>
                <a:cs typeface="+mn-cs"/>
              </a:rPr>
              <a:t>People</a:t>
            </a:r>
            <a:r>
              <a:rPr lang="en-NZ" sz="1200" b="0" u="none" kern="1200" baseline="0" dirty="0">
                <a:solidFill>
                  <a:schemeClr val="tx1"/>
                </a:solidFill>
                <a:effectLst/>
                <a:latin typeface="+mn-lt"/>
                <a:ea typeface="+mn-ea"/>
                <a:cs typeface="+mn-cs"/>
              </a:rPr>
              <a:t> identified as individual practice - - - systemic level consequences</a:t>
            </a:r>
          </a:p>
          <a:p>
            <a:pPr lvl="0"/>
            <a:endParaRPr lang="en-NZ" sz="1200" b="0" u="none" kern="1200" baseline="0" dirty="0">
              <a:solidFill>
                <a:schemeClr val="tx1"/>
              </a:solidFill>
              <a:effectLst/>
              <a:latin typeface="+mn-lt"/>
              <a:ea typeface="+mn-ea"/>
              <a:cs typeface="+mn-cs"/>
            </a:endParaRPr>
          </a:p>
          <a:p>
            <a:pPr lvl="0"/>
            <a:r>
              <a:rPr lang="en-NZ" sz="1200" b="0" u="none" kern="1200" baseline="0" dirty="0">
                <a:solidFill>
                  <a:schemeClr val="tx1"/>
                </a:solidFill>
                <a:effectLst/>
                <a:latin typeface="+mn-lt"/>
                <a:ea typeface="+mn-ea"/>
                <a:cs typeface="+mn-cs"/>
              </a:rPr>
              <a:t>To and For – who funds you…; it is a systemic dynamic . . . A do it to them approach – practice is embedded in a Western system… </a:t>
            </a:r>
          </a:p>
          <a:p>
            <a:pPr lvl="0"/>
            <a:endParaRPr lang="en-NZ" sz="1200" b="0" u="none" kern="1200" baseline="0" dirty="0">
              <a:solidFill>
                <a:schemeClr val="tx1"/>
              </a:solidFill>
              <a:effectLst/>
              <a:latin typeface="+mn-lt"/>
              <a:ea typeface="+mn-ea"/>
              <a:cs typeface="+mn-cs"/>
            </a:endParaRPr>
          </a:p>
          <a:p>
            <a:pPr lvl="0"/>
            <a:r>
              <a:rPr lang="en-NZ" sz="1200" b="0" u="none" kern="1200" baseline="0">
                <a:solidFill>
                  <a:schemeClr val="tx1"/>
                </a:solidFill>
                <a:effectLst/>
                <a:latin typeface="+mn-lt"/>
                <a:ea typeface="+mn-ea"/>
                <a:cs typeface="+mn-cs"/>
              </a:rPr>
              <a:t>Power and consequence matriix</a:t>
            </a:r>
            <a:endParaRPr lang="en-NZ" sz="1200" b="0" u="none"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To the indigenous peoples of this land</a:t>
            </a:r>
          </a:p>
          <a:p>
            <a:r>
              <a:rPr lang="en-NZ" dirty="0"/>
              <a:t>To the</a:t>
            </a:r>
            <a:r>
              <a:rPr lang="en-NZ" baseline="0" dirty="0"/>
              <a:t> ‘traditional owners’ guardians of this land where we gather today</a:t>
            </a:r>
          </a:p>
          <a:p>
            <a:r>
              <a:rPr lang="en-NZ" baseline="0" dirty="0"/>
              <a:t>To their traditional knowledge holders/ and to their ‘houses’ of learning</a:t>
            </a:r>
          </a:p>
          <a:p>
            <a:r>
              <a:rPr lang="en-NZ" baseline="0" dirty="0"/>
              <a:t>To all here today from near and far</a:t>
            </a:r>
            <a:endParaRPr lang="en-NZ" dirty="0"/>
          </a:p>
        </p:txBody>
      </p:sp>
      <p:sp>
        <p:nvSpPr>
          <p:cNvPr id="4" name="Slide Number Placeholder 3"/>
          <p:cNvSpPr>
            <a:spLocks noGrp="1"/>
          </p:cNvSpPr>
          <p:nvPr>
            <p:ph type="sldNum" sz="quarter" idx="10"/>
          </p:nvPr>
        </p:nvSpPr>
        <p:spPr/>
        <p:txBody>
          <a:bodyPr/>
          <a:lstStyle/>
          <a:p>
            <a:fld id="{B71CA246-4D79-1043-98A0-B4B2355F16E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err="1">
                <a:solidFill>
                  <a:schemeClr val="tx1"/>
                </a:solidFill>
                <a:effectLst/>
                <a:latin typeface="+mn-lt"/>
                <a:ea typeface="+mn-ea"/>
                <a:cs typeface="+mn-cs"/>
              </a:rPr>
              <a:t>Moko</a:t>
            </a:r>
            <a:r>
              <a:rPr lang="en-US" sz="1200" kern="1200" dirty="0">
                <a:solidFill>
                  <a:schemeClr val="tx1"/>
                </a:solidFill>
                <a:effectLst/>
                <a:latin typeface="+mn-lt"/>
                <a:ea typeface="+mn-ea"/>
                <a:cs typeface="+mn-cs"/>
              </a:rPr>
              <a:t> is the Māori</a:t>
            </a:r>
            <a:r>
              <a:rPr lang="en-US" sz="1200" kern="1200" baseline="0" dirty="0">
                <a:solidFill>
                  <a:schemeClr val="tx1"/>
                </a:solidFill>
                <a:effectLst/>
                <a:latin typeface="+mn-lt"/>
                <a:ea typeface="+mn-ea"/>
                <a:cs typeface="+mn-cs"/>
              </a:rPr>
              <a:t> word for </a:t>
            </a:r>
            <a:r>
              <a:rPr lang="en-US" sz="1200" kern="1200" baseline="0" dirty="0" err="1">
                <a:solidFill>
                  <a:schemeClr val="tx1"/>
                </a:solidFill>
                <a:effectLst/>
                <a:latin typeface="+mn-lt"/>
                <a:ea typeface="+mn-ea"/>
                <a:cs typeface="+mn-cs"/>
              </a:rPr>
              <a:t>tatoo</a:t>
            </a:r>
            <a:r>
              <a:rPr lang="en-US" sz="1200" kern="1200" baseline="0" dirty="0">
                <a:solidFill>
                  <a:schemeClr val="tx1"/>
                </a:solidFill>
                <a:effectLst/>
                <a:latin typeface="+mn-lt"/>
                <a:ea typeface="+mn-ea"/>
                <a:cs typeface="+mn-cs"/>
              </a:rPr>
              <a:t> – and cultural implies more then just ‘body art’. </a:t>
            </a:r>
            <a:r>
              <a:rPr lang="en-US" sz="1200" kern="1200" baseline="0" dirty="0" err="1">
                <a:solidFill>
                  <a:schemeClr val="tx1"/>
                </a:solidFill>
                <a:effectLst/>
                <a:latin typeface="+mn-lt"/>
                <a:ea typeface="+mn-ea"/>
                <a:cs typeface="+mn-cs"/>
              </a:rPr>
              <a:t>Tatoo</a:t>
            </a:r>
            <a:r>
              <a:rPr lang="en-US" sz="1200" kern="1200" baseline="0" dirty="0">
                <a:solidFill>
                  <a:schemeClr val="tx1"/>
                </a:solidFill>
                <a:effectLst/>
                <a:latin typeface="+mn-lt"/>
                <a:ea typeface="+mn-ea"/>
                <a:cs typeface="+mn-cs"/>
              </a:rPr>
              <a:t> is retained here because it speaks to / and was the language used at the time of the performance.</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800" b="1" kern="1200" dirty="0">
                <a:solidFill>
                  <a:schemeClr val="tx1"/>
                </a:solidFill>
                <a:latin typeface="+mn-lt"/>
                <a:ea typeface="+mn-ea"/>
                <a:cs typeface="+mn-cs"/>
              </a:rPr>
              <a:t>IHI FRENZY</a:t>
            </a:r>
            <a:endParaRPr lang="en-US" sz="800" b="0" kern="1200" dirty="0">
              <a:solidFill>
                <a:schemeClr val="tx1"/>
              </a:solidFill>
              <a:latin typeface="+mn-lt"/>
              <a:ea typeface="+mn-ea"/>
              <a:cs typeface="+mn-cs"/>
            </a:endParaRPr>
          </a:p>
          <a:p>
            <a:r>
              <a:rPr lang="en-US" sz="1200" b="0" kern="1200" dirty="0">
                <a:solidFill>
                  <a:schemeClr val="tx1"/>
                </a:solidFill>
                <a:latin typeface="+mn-lt"/>
                <a:ea typeface="+mn-ea"/>
                <a:cs typeface="+mn-cs"/>
              </a:rPr>
              <a:t>In 2001 Two Icons of NZ culture – the Royal NZ Ballet and national</a:t>
            </a:r>
            <a:r>
              <a:rPr lang="en-US" sz="1200" b="0" kern="1200" baseline="0" dirty="0">
                <a:solidFill>
                  <a:schemeClr val="tx1"/>
                </a:solidFill>
                <a:latin typeface="+mn-lt"/>
                <a:ea typeface="+mn-ea"/>
                <a:cs typeface="+mn-cs"/>
              </a:rPr>
              <a:t> Māori performing arts champions Te </a:t>
            </a:r>
            <a:r>
              <a:rPr lang="en-US" sz="1200" b="0" kern="1200" baseline="0" dirty="0" err="1">
                <a:solidFill>
                  <a:schemeClr val="tx1"/>
                </a:solidFill>
                <a:latin typeface="+mn-lt"/>
                <a:ea typeface="+mn-ea"/>
                <a:cs typeface="+mn-cs"/>
              </a:rPr>
              <a:t>Matarae</a:t>
            </a:r>
            <a:r>
              <a:rPr lang="en-US" sz="1200" b="0" kern="1200" baseline="0" dirty="0">
                <a:solidFill>
                  <a:schemeClr val="tx1"/>
                </a:solidFill>
                <a:latin typeface="+mn-lt"/>
                <a:ea typeface="+mn-ea"/>
                <a:cs typeface="+mn-cs"/>
              </a:rPr>
              <a:t> o </a:t>
            </a:r>
            <a:r>
              <a:rPr lang="en-US" sz="1200" b="0" kern="1200" baseline="0" dirty="0" err="1">
                <a:solidFill>
                  <a:schemeClr val="tx1"/>
                </a:solidFill>
                <a:latin typeface="+mn-lt"/>
                <a:ea typeface="+mn-ea"/>
                <a:cs typeface="+mn-cs"/>
              </a:rPr>
              <a:t>Rehu</a:t>
            </a:r>
            <a:r>
              <a:rPr lang="en-US" sz="1200" b="0" kern="1200" baseline="0" dirty="0">
                <a:solidFill>
                  <a:schemeClr val="tx1"/>
                </a:solidFill>
                <a:latin typeface="+mn-lt"/>
                <a:ea typeface="+mn-ea"/>
                <a:cs typeface="+mn-cs"/>
              </a:rPr>
              <a:t> – came together in a performance entitled </a:t>
            </a:r>
            <a:r>
              <a:rPr lang="en-US" sz="1200" b="0" kern="1200" baseline="0" dirty="0" err="1">
                <a:solidFill>
                  <a:schemeClr val="tx1"/>
                </a:solidFill>
                <a:latin typeface="+mn-lt"/>
                <a:ea typeface="+mn-ea"/>
                <a:cs typeface="+mn-cs"/>
              </a:rPr>
              <a:t>Ihi</a:t>
            </a:r>
            <a:r>
              <a:rPr lang="en-US" sz="1200" b="0" kern="1200" baseline="0" dirty="0">
                <a:solidFill>
                  <a:schemeClr val="tx1"/>
                </a:solidFill>
                <a:latin typeface="+mn-lt"/>
                <a:ea typeface="+mn-ea"/>
                <a:cs typeface="+mn-cs"/>
              </a:rPr>
              <a:t> Frenzy.</a:t>
            </a:r>
          </a:p>
          <a:p>
            <a:r>
              <a:rPr lang="en-US" sz="1200" b="0" kern="1200" baseline="0" dirty="0">
                <a:solidFill>
                  <a:schemeClr val="tx1"/>
                </a:solidFill>
                <a:latin typeface="+mn-lt"/>
                <a:ea typeface="+mn-ea"/>
                <a:cs typeface="+mn-cs"/>
              </a:rPr>
              <a:t>Given equal billing, they individually presented a bold programme of work that accentuated the stylistic differences between the two dance forms, show cased the impressive discipline of the dancers and acknowledged important aspects of NZ History. Then they came together in a closing segment and gave a glimpse of the potential to be realised when cultural and artistic differences are mingle in balanced strength.</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Mark Baldwin the ballet Choreographer … I actually pinched a lot from Weteni.  I ended up using a lot of traditional choreographic moves which, are actually battle plans,  or in patters taken from arrowheads or canoes. I was aware of the need to consider protocol and the fact that that we were dealing with a lot of sacred stuff.</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Weteni </a:t>
            </a:r>
            <a:r>
              <a:rPr lang="en-US" sz="1200" b="0" kern="1200" baseline="0" dirty="0" err="1">
                <a:solidFill>
                  <a:schemeClr val="tx1"/>
                </a:solidFill>
                <a:latin typeface="+mn-lt"/>
                <a:ea typeface="+mn-ea"/>
                <a:cs typeface="+mn-cs"/>
              </a:rPr>
              <a:t>Mitai</a:t>
            </a:r>
            <a:r>
              <a:rPr lang="en-US" sz="1200" b="0" kern="1200" baseline="0" dirty="0">
                <a:solidFill>
                  <a:schemeClr val="tx1"/>
                </a:solidFill>
                <a:latin typeface="+mn-lt"/>
                <a:ea typeface="+mn-ea"/>
                <a:cs typeface="+mn-cs"/>
              </a:rPr>
              <a:t> … I didn’t want our work to be emasculated….</a:t>
            </a:r>
          </a:p>
          <a:p>
            <a:pPr lvl="0"/>
            <a:endParaRPr lang="en-US" sz="1200" kern="1200" dirty="0">
              <a:solidFill>
                <a:schemeClr val="tx1"/>
              </a:solidFill>
              <a:effectLst/>
              <a:latin typeface="+mn-lt"/>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latin typeface="+mn-lt"/>
                <a:ea typeface="+mn-ea"/>
                <a:cs typeface="+mn-cs"/>
              </a:rPr>
              <a:t>IHI FRENZY</a:t>
            </a:r>
            <a:endParaRPr lang="en-US" sz="1200" b="0" kern="1200" dirty="0">
              <a:solidFill>
                <a:schemeClr val="tx1"/>
              </a:solidFill>
              <a:latin typeface="+mn-lt"/>
              <a:ea typeface="+mn-ea"/>
              <a:cs typeface="+mn-cs"/>
            </a:endParaRPr>
          </a:p>
          <a:p>
            <a:r>
              <a:rPr lang="en-US" sz="4000" b="0" kern="1200" dirty="0">
                <a:solidFill>
                  <a:schemeClr val="tx1"/>
                </a:solidFill>
                <a:latin typeface="+mn-lt"/>
                <a:ea typeface="+mn-ea"/>
                <a:cs typeface="+mn-cs"/>
              </a:rPr>
              <a:t>In 2001 Two Icons of NZ culture – the Royal NZ Ballet and national</a:t>
            </a:r>
            <a:r>
              <a:rPr lang="en-US" sz="4000" b="0" kern="1200" baseline="0" dirty="0">
                <a:solidFill>
                  <a:schemeClr val="tx1"/>
                </a:solidFill>
                <a:latin typeface="+mn-lt"/>
                <a:ea typeface="+mn-ea"/>
                <a:cs typeface="+mn-cs"/>
              </a:rPr>
              <a:t> Māori performing arts champions Te </a:t>
            </a:r>
            <a:r>
              <a:rPr lang="en-US" sz="4000" b="0" kern="1200" baseline="0" dirty="0" err="1">
                <a:solidFill>
                  <a:schemeClr val="tx1"/>
                </a:solidFill>
                <a:latin typeface="+mn-lt"/>
                <a:ea typeface="+mn-ea"/>
                <a:cs typeface="+mn-cs"/>
              </a:rPr>
              <a:t>Matarae</a:t>
            </a:r>
            <a:r>
              <a:rPr lang="en-US" sz="4000" b="0" kern="1200" baseline="0" dirty="0">
                <a:solidFill>
                  <a:schemeClr val="tx1"/>
                </a:solidFill>
                <a:latin typeface="+mn-lt"/>
                <a:ea typeface="+mn-ea"/>
                <a:cs typeface="+mn-cs"/>
              </a:rPr>
              <a:t> o </a:t>
            </a:r>
            <a:r>
              <a:rPr lang="en-US" sz="4000" b="0" kern="1200" baseline="0" dirty="0" err="1">
                <a:solidFill>
                  <a:schemeClr val="tx1"/>
                </a:solidFill>
                <a:latin typeface="+mn-lt"/>
                <a:ea typeface="+mn-ea"/>
                <a:cs typeface="+mn-cs"/>
              </a:rPr>
              <a:t>Rehu</a:t>
            </a:r>
            <a:r>
              <a:rPr lang="en-US" sz="4000" b="0" kern="1200" baseline="0" dirty="0">
                <a:solidFill>
                  <a:schemeClr val="tx1"/>
                </a:solidFill>
                <a:latin typeface="+mn-lt"/>
                <a:ea typeface="+mn-ea"/>
                <a:cs typeface="+mn-cs"/>
              </a:rPr>
              <a:t> – came together in a performance entitled </a:t>
            </a:r>
            <a:r>
              <a:rPr lang="en-US" sz="4000" b="0" kern="1200" baseline="0" dirty="0" err="1">
                <a:solidFill>
                  <a:schemeClr val="tx1"/>
                </a:solidFill>
                <a:latin typeface="+mn-lt"/>
                <a:ea typeface="+mn-ea"/>
                <a:cs typeface="+mn-cs"/>
              </a:rPr>
              <a:t>Ihi</a:t>
            </a:r>
            <a:r>
              <a:rPr lang="en-US" sz="4000" b="0" kern="1200" baseline="0" dirty="0">
                <a:solidFill>
                  <a:schemeClr val="tx1"/>
                </a:solidFill>
                <a:latin typeface="+mn-lt"/>
                <a:ea typeface="+mn-ea"/>
                <a:cs typeface="+mn-cs"/>
              </a:rPr>
              <a:t> Frenzy.</a:t>
            </a:r>
          </a:p>
          <a:p>
            <a:r>
              <a:rPr lang="en-US" sz="4000" b="0" kern="1200" baseline="0" dirty="0">
                <a:solidFill>
                  <a:schemeClr val="tx1"/>
                </a:solidFill>
                <a:latin typeface="+mn-lt"/>
                <a:ea typeface="+mn-ea"/>
                <a:cs typeface="+mn-cs"/>
              </a:rPr>
              <a:t>Given equal billing, they individually presented a bold programme of work that accentuated the stylistic differences between the two dance forms, show cased the impressive discipline of the dancers and acknowledged important aspects of NZ History. Then they came together in a closing segment and gave a glimpse of the potential to be realised when cultural and artistic differences are mingle in balanced strength.</a:t>
            </a:r>
          </a:p>
          <a:p>
            <a:endParaRPr lang="en-US" sz="4000" b="0" kern="1200" baseline="0" dirty="0">
              <a:solidFill>
                <a:schemeClr val="tx1"/>
              </a:solidFill>
              <a:latin typeface="+mn-lt"/>
              <a:ea typeface="+mn-ea"/>
              <a:cs typeface="+mn-cs"/>
            </a:endParaRPr>
          </a:p>
          <a:p>
            <a:r>
              <a:rPr lang="en-US" sz="4000" b="0" kern="1200" baseline="0" dirty="0">
                <a:solidFill>
                  <a:schemeClr val="tx1"/>
                </a:solidFill>
                <a:latin typeface="+mn-lt"/>
                <a:ea typeface="+mn-ea"/>
                <a:cs typeface="+mn-cs"/>
              </a:rPr>
              <a:t>Mark Baldwin the ballet Choreographer … I actually pinched a lot from Weteni.  I ended up using a lot of traditional choreographic moves which, are actually battle plans,  or in patters taken from arrowheads or canoes. I was aware of the need to consider protocol and the fact that that we were dealing with a lot of sacred stuff.</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latin typeface="+mn-lt"/>
                <a:ea typeface="+mn-ea"/>
                <a:cs typeface="+mn-cs"/>
              </a:rPr>
              <a:t>IHI FRENZY</a:t>
            </a:r>
            <a:endParaRPr lang="en-US" sz="1200" b="0" kern="1200" dirty="0">
              <a:solidFill>
                <a:schemeClr val="tx1"/>
              </a:solidFill>
              <a:latin typeface="+mn-lt"/>
              <a:ea typeface="+mn-ea"/>
              <a:cs typeface="+mn-cs"/>
            </a:endParaRPr>
          </a:p>
          <a:p>
            <a:r>
              <a:rPr lang="en-US" sz="4000" b="0" kern="1200" dirty="0">
                <a:solidFill>
                  <a:schemeClr val="tx1"/>
                </a:solidFill>
                <a:latin typeface="+mn-lt"/>
                <a:ea typeface="+mn-ea"/>
                <a:cs typeface="+mn-cs"/>
              </a:rPr>
              <a:t>In 2001 Two Icons of NZ culture – the Royal NZ Ballet and national</a:t>
            </a:r>
            <a:r>
              <a:rPr lang="en-US" sz="4000" b="0" kern="1200" baseline="0" dirty="0">
                <a:solidFill>
                  <a:schemeClr val="tx1"/>
                </a:solidFill>
                <a:latin typeface="+mn-lt"/>
                <a:ea typeface="+mn-ea"/>
                <a:cs typeface="+mn-cs"/>
              </a:rPr>
              <a:t> Māori performing arts champions Te </a:t>
            </a:r>
            <a:r>
              <a:rPr lang="en-US" sz="4000" b="0" kern="1200" baseline="0" dirty="0" err="1">
                <a:solidFill>
                  <a:schemeClr val="tx1"/>
                </a:solidFill>
                <a:latin typeface="+mn-lt"/>
                <a:ea typeface="+mn-ea"/>
                <a:cs typeface="+mn-cs"/>
              </a:rPr>
              <a:t>Matarae</a:t>
            </a:r>
            <a:r>
              <a:rPr lang="en-US" sz="4000" b="0" kern="1200" baseline="0" dirty="0">
                <a:solidFill>
                  <a:schemeClr val="tx1"/>
                </a:solidFill>
                <a:latin typeface="+mn-lt"/>
                <a:ea typeface="+mn-ea"/>
                <a:cs typeface="+mn-cs"/>
              </a:rPr>
              <a:t> o </a:t>
            </a:r>
            <a:r>
              <a:rPr lang="en-US" sz="4000" b="0" kern="1200" baseline="0" dirty="0" err="1">
                <a:solidFill>
                  <a:schemeClr val="tx1"/>
                </a:solidFill>
                <a:latin typeface="+mn-lt"/>
                <a:ea typeface="+mn-ea"/>
                <a:cs typeface="+mn-cs"/>
              </a:rPr>
              <a:t>Rehu</a:t>
            </a:r>
            <a:r>
              <a:rPr lang="en-US" sz="4000" b="0" kern="1200" baseline="0" dirty="0">
                <a:solidFill>
                  <a:schemeClr val="tx1"/>
                </a:solidFill>
                <a:latin typeface="+mn-lt"/>
                <a:ea typeface="+mn-ea"/>
                <a:cs typeface="+mn-cs"/>
              </a:rPr>
              <a:t> – came together in a performance entitled </a:t>
            </a:r>
            <a:r>
              <a:rPr lang="en-US" sz="4000" b="0" kern="1200" baseline="0" dirty="0" err="1">
                <a:solidFill>
                  <a:schemeClr val="tx1"/>
                </a:solidFill>
                <a:latin typeface="+mn-lt"/>
                <a:ea typeface="+mn-ea"/>
                <a:cs typeface="+mn-cs"/>
              </a:rPr>
              <a:t>Ihi</a:t>
            </a:r>
            <a:r>
              <a:rPr lang="en-US" sz="4000" b="0" kern="1200" baseline="0" dirty="0">
                <a:solidFill>
                  <a:schemeClr val="tx1"/>
                </a:solidFill>
                <a:latin typeface="+mn-lt"/>
                <a:ea typeface="+mn-ea"/>
                <a:cs typeface="+mn-cs"/>
              </a:rPr>
              <a:t> Frenzy.</a:t>
            </a:r>
          </a:p>
          <a:p>
            <a:r>
              <a:rPr lang="en-US" sz="4000" b="0" kern="1200" baseline="0" dirty="0">
                <a:solidFill>
                  <a:schemeClr val="tx1"/>
                </a:solidFill>
                <a:latin typeface="+mn-lt"/>
                <a:ea typeface="+mn-ea"/>
                <a:cs typeface="+mn-cs"/>
              </a:rPr>
              <a:t>Given equal billing, they individually presented a bold programme of work that accentuated the stylistic differences between the two dance forms, show cased the impressive discipline of the dancers and acknowledged important aspects of NZ History. Then they came together in a closing segment and gave a glimpse of the potential to be realised when cultural and artistic differences are mingle in balanced strength.</a:t>
            </a:r>
          </a:p>
          <a:p>
            <a:endParaRPr lang="en-US" sz="4000" b="0" kern="1200" baseline="0" dirty="0">
              <a:solidFill>
                <a:schemeClr val="tx1"/>
              </a:solidFill>
              <a:latin typeface="+mn-lt"/>
              <a:ea typeface="+mn-ea"/>
              <a:cs typeface="+mn-cs"/>
            </a:endParaRPr>
          </a:p>
          <a:p>
            <a:r>
              <a:rPr lang="en-US" sz="4000" b="0" kern="1200" baseline="0" dirty="0">
                <a:solidFill>
                  <a:schemeClr val="tx1"/>
                </a:solidFill>
                <a:latin typeface="+mn-lt"/>
                <a:ea typeface="+mn-ea"/>
                <a:cs typeface="+mn-cs"/>
              </a:rPr>
              <a:t>Mark Baldwin the ballet Choreographer … I actually pinched a lot from Weteni.  I ended up using a lot of traditional choreographic moves which, are actually battle plans,  or in patters taken from arrowheads or canoes. I was aware of the need to consider protocol and the fact that that we were dealing with a lot of sacred stuff.</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latin typeface="+mn-lt"/>
                <a:ea typeface="+mn-ea"/>
                <a:cs typeface="+mn-cs"/>
              </a:rPr>
              <a:t>Conclusion</a:t>
            </a:r>
            <a:endParaRPr lang="en-US" sz="1200" b="0" kern="1200" dirty="0">
              <a:solidFill>
                <a:schemeClr val="tx1"/>
              </a:solidFill>
              <a:latin typeface="+mn-lt"/>
              <a:ea typeface="+mn-ea"/>
              <a:cs typeface="+mn-cs"/>
            </a:endParaRPr>
          </a:p>
          <a:p>
            <a:endParaRPr lang="en-US" sz="1200" b="0" i="1" kern="1200" dirty="0">
              <a:solidFill>
                <a:schemeClr val="tx1"/>
              </a:solidFill>
              <a:latin typeface="+mn-lt"/>
              <a:ea typeface="+mn-ea"/>
              <a:cs typeface="+mn-cs"/>
            </a:endParaRPr>
          </a:p>
          <a:p>
            <a:r>
              <a:rPr lang="en-US" sz="1200" b="1" i="1" kern="1200" baseline="0" dirty="0">
                <a:solidFill>
                  <a:schemeClr val="tx1"/>
                </a:solidFill>
                <a:latin typeface="+mn-lt"/>
                <a:ea typeface="+mn-ea"/>
                <a:cs typeface="+mn-cs"/>
              </a:rPr>
              <a:t>Indigenous evaluation is f</a:t>
            </a:r>
            <a:r>
              <a:rPr lang="en-US" sz="1200" b="1" i="1" kern="1200" dirty="0">
                <a:solidFill>
                  <a:schemeClr val="tx1"/>
                </a:solidFill>
                <a:latin typeface="+mn-lt"/>
                <a:ea typeface="+mn-ea"/>
                <a:cs typeface="+mn-cs"/>
              </a:rPr>
              <a:t>undamentally about how you view the world </a:t>
            </a:r>
          </a:p>
          <a:p>
            <a:r>
              <a:rPr lang="en-US" sz="1200" b="0" i="0" kern="1200" dirty="0">
                <a:solidFill>
                  <a:schemeClr val="tx1"/>
                </a:solidFill>
                <a:latin typeface="+mn-lt"/>
                <a:ea typeface="+mn-ea"/>
                <a:cs typeface="+mn-cs"/>
              </a:rPr>
              <a:t>That is it’s not about what you do; how you do it, fundamentally about how you view the world and how you know things</a:t>
            </a:r>
          </a:p>
          <a:p>
            <a:r>
              <a:rPr lang="en-US" sz="1200" b="0" i="0" kern="1200" dirty="0">
                <a:solidFill>
                  <a:schemeClr val="tx1"/>
                </a:solidFill>
                <a:latin typeface="+mn-lt"/>
                <a:ea typeface="+mn-ea"/>
                <a:cs typeface="+mn-cs"/>
              </a:rPr>
              <a:t>But you need to want to be; have a reason to see the world through alternate eyes, do things differently.</a:t>
            </a:r>
          </a:p>
          <a:p>
            <a:endParaRPr lang="en-US" sz="1200" b="1" i="1" kern="1200" dirty="0">
              <a:solidFill>
                <a:schemeClr val="tx1"/>
              </a:solidFill>
              <a:latin typeface="+mn-lt"/>
              <a:ea typeface="+mn-ea"/>
              <a:cs typeface="+mn-cs"/>
            </a:endParaRPr>
          </a:p>
          <a:p>
            <a:r>
              <a:rPr lang="en-US" sz="1200" b="1" i="1" kern="1200" dirty="0">
                <a:solidFill>
                  <a:schemeClr val="tx1"/>
                </a:solidFill>
                <a:latin typeface="+mn-lt"/>
                <a:ea typeface="+mn-ea"/>
                <a:cs typeface="+mn-cs"/>
              </a:rPr>
              <a:t>Why should I care (and how do I change)</a:t>
            </a:r>
            <a:endParaRPr lang="en-US" sz="1200" b="1" i="0" kern="1200" dirty="0">
              <a:solidFill>
                <a:schemeClr val="tx1"/>
              </a:solidFill>
              <a:latin typeface="+mn-lt"/>
              <a:ea typeface="+mn-ea"/>
              <a:cs typeface="+mn-cs"/>
            </a:endParaRPr>
          </a:p>
          <a:p>
            <a:r>
              <a:rPr lang="en-US" sz="1200" b="0" i="0" kern="1200" dirty="0">
                <a:solidFill>
                  <a:schemeClr val="tx1"/>
                </a:solidFill>
                <a:latin typeface="+mn-lt"/>
                <a:ea typeface="+mn-ea"/>
                <a:cs typeface="+mn-cs"/>
              </a:rPr>
              <a:t>Social justice (Greene, House, Mertens) We as evaluators have been doing evaluation, earning a living and yet we see no visible difference in the outcomes for Aboriginal peoples. Negative Stats</a:t>
            </a:r>
          </a:p>
          <a:p>
            <a:r>
              <a:rPr lang="en-US" sz="1200" b="0" i="0" kern="1200" dirty="0">
                <a:solidFill>
                  <a:schemeClr val="tx1"/>
                </a:solidFill>
                <a:latin typeface="+mn-lt"/>
                <a:ea typeface="+mn-ea"/>
                <a:cs typeface="+mn-cs"/>
              </a:rPr>
              <a:t>Ethic of care - do no harm - example where evaluation has or continues to do harm to Indigenous peoples</a:t>
            </a:r>
          </a:p>
          <a:p>
            <a:r>
              <a:rPr lang="en-US" sz="1200" b="0" i="0" kern="1200" dirty="0">
                <a:solidFill>
                  <a:schemeClr val="tx1"/>
                </a:solidFill>
                <a:latin typeface="+mn-lt"/>
                <a:ea typeface="+mn-ea"/>
                <a:cs typeface="+mn-cs"/>
              </a:rPr>
              <a:t>Multi cultural validity (Kirkhart, La France, Nichols)- </a:t>
            </a:r>
            <a:r>
              <a:rPr lang="en-US" sz="1200" b="0" i="0" kern="1200" dirty="0" err="1">
                <a:solidFill>
                  <a:schemeClr val="tx1"/>
                </a:solidFill>
                <a:latin typeface="+mn-lt"/>
                <a:ea typeface="+mn-ea"/>
                <a:cs typeface="+mn-cs"/>
              </a:rPr>
              <a:t>centring</a:t>
            </a:r>
            <a:r>
              <a:rPr lang="en-US" sz="1200" b="0" i="0" kern="1200" dirty="0">
                <a:solidFill>
                  <a:schemeClr val="tx1"/>
                </a:solidFill>
                <a:latin typeface="+mn-lt"/>
                <a:ea typeface="+mn-ea"/>
                <a:cs typeface="+mn-cs"/>
              </a:rPr>
              <a:t> validity arguments in culture (Kirkhart, 2013); validity located within culture, context and values;</a:t>
            </a:r>
          </a:p>
          <a:p>
            <a:endParaRPr lang="en-US" sz="1200" b="1" i="1" kern="1200" dirty="0">
              <a:solidFill>
                <a:schemeClr val="tx1"/>
              </a:solidFill>
              <a:latin typeface="+mn-lt"/>
              <a:ea typeface="+mn-ea"/>
              <a:cs typeface="+mn-cs"/>
            </a:endParaRPr>
          </a:p>
          <a:p>
            <a:r>
              <a:rPr lang="en-US" sz="1200" b="1" i="1" kern="1200" dirty="0">
                <a:solidFill>
                  <a:schemeClr val="tx1"/>
                </a:solidFill>
                <a:latin typeface="+mn-lt"/>
                <a:ea typeface="+mn-ea"/>
                <a:cs typeface="+mn-cs"/>
              </a:rPr>
              <a:t>How do I change – paradigm change</a:t>
            </a:r>
          </a:p>
          <a:p>
            <a:r>
              <a:rPr lang="en-US" sz="1200" b="0" i="0" kern="1200" dirty="0">
                <a:solidFill>
                  <a:schemeClr val="tx1"/>
                </a:solidFill>
                <a:latin typeface="+mn-lt"/>
                <a:ea typeface="+mn-ea"/>
                <a:cs typeface="+mn-cs"/>
              </a:rPr>
              <a:t>Need to begin to understand and engage with different cultural paradigms – what this means for our ways</a:t>
            </a:r>
            <a:r>
              <a:rPr lang="en-US" sz="1200" b="0" i="0" kern="1200" baseline="0" dirty="0">
                <a:solidFill>
                  <a:schemeClr val="tx1"/>
                </a:solidFill>
                <a:latin typeface="+mn-lt"/>
                <a:ea typeface="+mn-ea"/>
                <a:cs typeface="+mn-cs"/>
              </a:rPr>
              <a:t> of working</a:t>
            </a:r>
          </a:p>
          <a:p>
            <a:endParaRPr lang="en-US" sz="1200" b="0" i="0" kern="1200" baseline="0" dirty="0">
              <a:solidFill>
                <a:schemeClr val="tx1"/>
              </a:solidFill>
              <a:latin typeface="+mn-lt"/>
              <a:ea typeface="+mn-ea"/>
              <a:cs typeface="+mn-cs"/>
            </a:endParaRPr>
          </a:p>
          <a:p>
            <a:r>
              <a:rPr lang="en-US" sz="1200" b="1" i="1" kern="1200" baseline="0" dirty="0">
                <a:solidFill>
                  <a:schemeClr val="tx1"/>
                </a:solidFill>
                <a:latin typeface="+mn-lt"/>
                <a:ea typeface="+mn-ea"/>
                <a:cs typeface="+mn-cs"/>
              </a:rPr>
              <a:t>Indigenous Evaluation Framework - for assessing our evaluation practice and ways of working with Indigenous peoples and communities</a:t>
            </a:r>
          </a:p>
          <a:p>
            <a:r>
              <a:rPr lang="en-US" sz="1200" b="0" i="1" kern="1200" baseline="0" dirty="0">
                <a:solidFill>
                  <a:schemeClr val="tx1"/>
                </a:solidFill>
                <a:latin typeface="+mn-lt"/>
                <a:ea typeface="+mn-ea"/>
                <a:cs typeface="+mn-cs"/>
              </a:rPr>
              <a:t>To, For, With, By, As</a:t>
            </a:r>
          </a:p>
          <a:p>
            <a:endParaRPr lang="en-US" sz="1200" b="0" i="1" kern="1200" baseline="0" dirty="0">
              <a:solidFill>
                <a:schemeClr val="tx1"/>
              </a:solidFill>
              <a:latin typeface="+mn-lt"/>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latin typeface="+mn-lt"/>
                <a:ea typeface="+mn-ea"/>
                <a:cs typeface="+mn-cs"/>
              </a:rPr>
              <a:t>Conclusion</a:t>
            </a:r>
            <a:endParaRPr lang="en-US" sz="1200" b="0" kern="1200" dirty="0">
              <a:solidFill>
                <a:schemeClr val="tx1"/>
              </a:solidFill>
              <a:latin typeface="+mn-lt"/>
              <a:ea typeface="+mn-ea"/>
              <a:cs typeface="+mn-cs"/>
            </a:endParaRPr>
          </a:p>
          <a:p>
            <a:endParaRPr lang="en-US" sz="1200" b="0" i="1" kern="1200" dirty="0">
              <a:solidFill>
                <a:schemeClr val="tx1"/>
              </a:solidFill>
              <a:latin typeface="+mn-lt"/>
              <a:ea typeface="+mn-ea"/>
              <a:cs typeface="+mn-cs"/>
            </a:endParaRPr>
          </a:p>
          <a:p>
            <a:r>
              <a:rPr lang="en-US" sz="1200" b="1" i="1" kern="1200" baseline="0" dirty="0">
                <a:solidFill>
                  <a:schemeClr val="tx1"/>
                </a:solidFill>
                <a:latin typeface="+mn-lt"/>
                <a:ea typeface="+mn-ea"/>
                <a:cs typeface="+mn-cs"/>
              </a:rPr>
              <a:t>Indigenous evaluation is f</a:t>
            </a:r>
            <a:r>
              <a:rPr lang="en-US" sz="1200" b="1" i="1" kern="1200" dirty="0">
                <a:solidFill>
                  <a:schemeClr val="tx1"/>
                </a:solidFill>
                <a:latin typeface="+mn-lt"/>
                <a:ea typeface="+mn-ea"/>
                <a:cs typeface="+mn-cs"/>
              </a:rPr>
              <a:t>undamentally about how you view the world </a:t>
            </a:r>
          </a:p>
          <a:p>
            <a:r>
              <a:rPr lang="en-US" sz="1200" b="0" i="0" kern="1200" dirty="0">
                <a:solidFill>
                  <a:schemeClr val="tx1"/>
                </a:solidFill>
                <a:latin typeface="+mn-lt"/>
                <a:ea typeface="+mn-ea"/>
                <a:cs typeface="+mn-cs"/>
              </a:rPr>
              <a:t>This is It’s not about what you do; how you do it, fundamentally about how you view the world and how you know things</a:t>
            </a:r>
          </a:p>
          <a:p>
            <a:r>
              <a:rPr lang="en-US" sz="1200" b="0" i="0" kern="1200" dirty="0">
                <a:solidFill>
                  <a:schemeClr val="tx1"/>
                </a:solidFill>
                <a:latin typeface="+mn-lt"/>
                <a:ea typeface="+mn-ea"/>
                <a:cs typeface="+mn-cs"/>
              </a:rPr>
              <a:t>But you need to want to be; have a reason to see the world through alternate eyes, do things differently.</a:t>
            </a:r>
          </a:p>
          <a:p>
            <a:endParaRPr lang="en-US" sz="1200" b="1" i="1" kern="1200" dirty="0">
              <a:solidFill>
                <a:schemeClr val="tx1"/>
              </a:solidFill>
              <a:latin typeface="+mn-lt"/>
              <a:ea typeface="+mn-ea"/>
              <a:cs typeface="+mn-cs"/>
            </a:endParaRPr>
          </a:p>
          <a:p>
            <a:r>
              <a:rPr lang="en-US" sz="1200" b="1" i="1" kern="1200" dirty="0">
                <a:solidFill>
                  <a:schemeClr val="tx1"/>
                </a:solidFill>
                <a:latin typeface="+mn-lt"/>
                <a:ea typeface="+mn-ea"/>
                <a:cs typeface="+mn-cs"/>
              </a:rPr>
              <a:t>Why should I care (and how do I change)</a:t>
            </a:r>
            <a:endParaRPr lang="en-US" sz="1200" b="1" i="0" kern="1200" dirty="0">
              <a:solidFill>
                <a:schemeClr val="tx1"/>
              </a:solidFill>
              <a:latin typeface="+mn-lt"/>
              <a:ea typeface="+mn-ea"/>
              <a:cs typeface="+mn-cs"/>
            </a:endParaRPr>
          </a:p>
          <a:p>
            <a:r>
              <a:rPr lang="en-US" sz="1200" b="0" i="0" kern="1200" dirty="0">
                <a:solidFill>
                  <a:schemeClr val="tx1"/>
                </a:solidFill>
                <a:latin typeface="+mn-lt"/>
                <a:ea typeface="+mn-ea"/>
                <a:cs typeface="+mn-cs"/>
              </a:rPr>
              <a:t>Social justice (Greene, House, Mertens) We as evaluators have been doing evaluation, earning a living and yet we see no visible difference in the outcomes for Aboriginal peoples. Negative Stats</a:t>
            </a:r>
          </a:p>
          <a:p>
            <a:r>
              <a:rPr lang="en-US" sz="1200" b="0" i="0" kern="1200" dirty="0">
                <a:solidFill>
                  <a:schemeClr val="tx1"/>
                </a:solidFill>
                <a:latin typeface="+mn-lt"/>
                <a:ea typeface="+mn-ea"/>
                <a:cs typeface="+mn-cs"/>
              </a:rPr>
              <a:t>Ethic of care - do no harm - example where evaluation has or continues to do harm to Indigenous peoples</a:t>
            </a:r>
          </a:p>
          <a:p>
            <a:r>
              <a:rPr lang="en-US" sz="1200" b="0" i="0" kern="1200" dirty="0">
                <a:solidFill>
                  <a:schemeClr val="tx1"/>
                </a:solidFill>
                <a:latin typeface="+mn-lt"/>
                <a:ea typeface="+mn-ea"/>
                <a:cs typeface="+mn-cs"/>
              </a:rPr>
              <a:t>Multi cultural validity (Kirkhart, La France, Nichols)- </a:t>
            </a:r>
            <a:r>
              <a:rPr lang="en-US" sz="1200" b="0" i="0" kern="1200" dirty="0" err="1">
                <a:solidFill>
                  <a:schemeClr val="tx1"/>
                </a:solidFill>
                <a:latin typeface="+mn-lt"/>
                <a:ea typeface="+mn-ea"/>
                <a:cs typeface="+mn-cs"/>
              </a:rPr>
              <a:t>centring</a:t>
            </a:r>
            <a:r>
              <a:rPr lang="en-US" sz="1200" b="0" i="0" kern="1200" dirty="0">
                <a:solidFill>
                  <a:schemeClr val="tx1"/>
                </a:solidFill>
                <a:latin typeface="+mn-lt"/>
                <a:ea typeface="+mn-ea"/>
                <a:cs typeface="+mn-cs"/>
              </a:rPr>
              <a:t> validity arguments in culture (Kirkhart, 2013); validity located within culture, context and values;</a:t>
            </a:r>
          </a:p>
          <a:p>
            <a:endParaRPr lang="en-US" sz="1200" b="1" i="1" kern="1200" dirty="0">
              <a:solidFill>
                <a:schemeClr val="tx1"/>
              </a:solidFill>
              <a:latin typeface="+mn-lt"/>
              <a:ea typeface="+mn-ea"/>
              <a:cs typeface="+mn-cs"/>
            </a:endParaRPr>
          </a:p>
          <a:p>
            <a:r>
              <a:rPr lang="en-US" sz="1200" b="1" i="1" kern="1200" dirty="0">
                <a:solidFill>
                  <a:schemeClr val="tx1"/>
                </a:solidFill>
                <a:latin typeface="+mn-lt"/>
                <a:ea typeface="+mn-ea"/>
                <a:cs typeface="+mn-cs"/>
              </a:rPr>
              <a:t>How do I change – paradigm change</a:t>
            </a:r>
          </a:p>
          <a:p>
            <a:r>
              <a:rPr lang="en-US" sz="1200" b="0" i="0" kern="1200" dirty="0">
                <a:solidFill>
                  <a:schemeClr val="tx1"/>
                </a:solidFill>
                <a:latin typeface="+mn-lt"/>
                <a:ea typeface="+mn-ea"/>
                <a:cs typeface="+mn-cs"/>
              </a:rPr>
              <a:t>Need to begin to understand and engage with different cultural paradigms – what this means for our ways</a:t>
            </a:r>
            <a:r>
              <a:rPr lang="en-US" sz="1200" b="0" i="0" kern="1200" baseline="0" dirty="0">
                <a:solidFill>
                  <a:schemeClr val="tx1"/>
                </a:solidFill>
                <a:latin typeface="+mn-lt"/>
                <a:ea typeface="+mn-ea"/>
                <a:cs typeface="+mn-cs"/>
              </a:rPr>
              <a:t> of working</a:t>
            </a:r>
          </a:p>
          <a:p>
            <a:endParaRPr lang="en-US" sz="1200" b="0" i="0" kern="1200" baseline="0" dirty="0">
              <a:solidFill>
                <a:schemeClr val="tx1"/>
              </a:solidFill>
              <a:latin typeface="+mn-lt"/>
              <a:ea typeface="+mn-ea"/>
              <a:cs typeface="+mn-cs"/>
            </a:endParaRPr>
          </a:p>
          <a:p>
            <a:r>
              <a:rPr lang="en-US" sz="1200" b="1" i="1" kern="1200" baseline="0" dirty="0">
                <a:solidFill>
                  <a:schemeClr val="tx1"/>
                </a:solidFill>
                <a:latin typeface="+mn-lt"/>
                <a:ea typeface="+mn-ea"/>
                <a:cs typeface="+mn-cs"/>
              </a:rPr>
              <a:t>Indigenous Evaluation Framework - for assessing our evaluation practice and ways of working with Indigenous peoples and communities</a:t>
            </a:r>
          </a:p>
          <a:p>
            <a:r>
              <a:rPr lang="en-US" sz="1200" b="0" i="1" kern="1200" baseline="0" dirty="0">
                <a:solidFill>
                  <a:schemeClr val="tx1"/>
                </a:solidFill>
                <a:latin typeface="+mn-lt"/>
                <a:ea typeface="+mn-ea"/>
                <a:cs typeface="+mn-cs"/>
              </a:rPr>
              <a:t>To, For, With, By, As</a:t>
            </a:r>
          </a:p>
          <a:p>
            <a:endParaRPr lang="en-NZ" b="0" i="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marL="342900" indent="-342900">
              <a:buFont typeface="Arial"/>
              <a:buChar char="•"/>
            </a:pPr>
            <a:r>
              <a:rPr lang="en-NZ" dirty="0"/>
              <a:t>Ngahorihori NAN Wehipeihana</a:t>
            </a:r>
          </a:p>
          <a:p>
            <a:pPr marL="342900" indent="-342900">
              <a:buFont typeface="Arial"/>
              <a:buChar char="•"/>
            </a:pPr>
            <a:r>
              <a:rPr lang="en-NZ" dirty="0"/>
              <a:t>Mother of two</a:t>
            </a:r>
          </a:p>
          <a:p>
            <a:pPr marL="342900" indent="-342900">
              <a:buFont typeface="Arial"/>
              <a:buChar char="•"/>
            </a:pPr>
            <a:r>
              <a:rPr lang="en-NZ" dirty="0"/>
              <a:t>Tribal trustee</a:t>
            </a:r>
          </a:p>
          <a:p>
            <a:pPr marL="342900" indent="-342900">
              <a:buFont typeface="Arial"/>
              <a:buChar char="•"/>
            </a:pPr>
            <a:r>
              <a:rPr lang="en-NZ" dirty="0"/>
              <a:t>Evaluator </a:t>
            </a:r>
          </a:p>
          <a:p>
            <a:pPr marL="342900" indent="-342900">
              <a:buFont typeface="Arial"/>
              <a:buChar char="•"/>
            </a:pPr>
            <a:r>
              <a:rPr lang="en-NZ"/>
              <a:t>Bridge and dancing</a:t>
            </a:r>
          </a:p>
          <a:p>
            <a:endParaRPr lang="en-N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AU" sz="1200" i="1" kern="1200" dirty="0">
                <a:solidFill>
                  <a:schemeClr val="tx1"/>
                </a:solidFill>
                <a:effectLst/>
                <a:latin typeface="+mn-lt"/>
                <a:ea typeface="+mn-ea"/>
                <a:cs typeface="+mn-cs"/>
              </a:rPr>
              <a:t>“I am motivated to do evaluation that makes a positive difference for Māori – the Indigenous people of Aotearoa New Zealand. For me, it’s about providing an understanding of what it means to be Māori as well as surfacing Māori aspirations; and it’s about the potential to influence policy, programme development, and service delivery so Māori views, perspectives, and interests are elevated in decision-making. </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In my practice I support, and advocate for evaluation that is culturally grounded, enabling, and affirming of Māori values and views. I consciously look for opportunities that offer the potential to grow Māori understanding of government processes, </a:t>
            </a:r>
            <a:r>
              <a:rPr lang="en-GB" sz="1200" i="1" kern="1200" dirty="0">
                <a:solidFill>
                  <a:schemeClr val="tx1"/>
                </a:solidFill>
                <a:effectLst/>
                <a:latin typeface="+mn-lt"/>
                <a:ea typeface="+mn-ea"/>
                <a:cs typeface="+mn-cs"/>
              </a:rPr>
              <a:t>support and facilitate Māori participation in decision making</a:t>
            </a:r>
            <a:r>
              <a:rPr lang="en-AU" sz="1200" i="1" kern="1200" dirty="0">
                <a:solidFill>
                  <a:schemeClr val="tx1"/>
                </a:solidFill>
                <a:effectLst/>
                <a:latin typeface="+mn-lt"/>
                <a:ea typeface="+mn-ea"/>
                <a:cs typeface="+mn-cs"/>
              </a:rPr>
              <a:t>as well as governments’ understanding of Māori values, views and priorities (Wehipeihana, Pipi, Kennedy &amp; Paipa, 2013).</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My motivation to make a positive difference for Māori through evaluation comes from the examples of manaakitanga (an ethic of care and service) modelled by my parents. My parents were on church committees, tutored </a:t>
            </a:r>
            <a:r>
              <a:rPr lang="en-GB" sz="1200" i="1" kern="1200" dirty="0" err="1">
                <a:solidFill>
                  <a:schemeClr val="tx1"/>
                </a:solidFill>
                <a:effectLst/>
                <a:latin typeface="+mn-lt"/>
                <a:ea typeface="+mn-ea"/>
                <a:cs typeface="+mn-cs"/>
              </a:rPr>
              <a:t>kapa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haka</a:t>
            </a:r>
            <a:r>
              <a:rPr lang="en-GB" sz="1200" i="1" kern="1200" dirty="0">
                <a:solidFill>
                  <a:schemeClr val="tx1"/>
                </a:solidFill>
                <a:effectLst/>
                <a:latin typeface="+mn-lt"/>
                <a:ea typeface="+mn-ea"/>
                <a:cs typeface="+mn-cs"/>
              </a:rPr>
              <a:t> (cultural dance and performance), supported the establishment of urban marae (meeting places) and te </a:t>
            </a:r>
            <a:r>
              <a:rPr lang="en-GB" sz="1200" i="1" kern="1200" dirty="0" err="1">
                <a:solidFill>
                  <a:schemeClr val="tx1"/>
                </a:solidFill>
                <a:effectLst/>
                <a:latin typeface="+mn-lt"/>
                <a:ea typeface="+mn-ea"/>
                <a:cs typeface="+mn-cs"/>
              </a:rPr>
              <a:t>kohanga</a:t>
            </a:r>
            <a:r>
              <a:rPr lang="en-GB" sz="1200" i="1" kern="1200" dirty="0">
                <a:solidFill>
                  <a:schemeClr val="tx1"/>
                </a:solidFill>
                <a:effectLst/>
                <a:latin typeface="+mn-lt"/>
                <a:ea typeface="+mn-ea"/>
                <a:cs typeface="+mn-cs"/>
              </a:rPr>
              <a:t> reo (early childhood Māori language centers), were involved in marae and iwi activities, provided emergency and short term foster care for children and both worked full time.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i="1" kern="1200" dirty="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So for me, part of what it means to be Māori is an ethic of service, a responsibility to use whatever skills or talents I have to contribute to whānau (extended family), hapū (sub tribes) iwi (tribes), community and Māori well-being, albeit in ways that are different from the examples set by my parents. This ethic of care, an ethic of service is inextricably linked to who I am, how I see the world and how I practice as an evaluator.</a:t>
            </a:r>
            <a:endParaRPr lang="en-AU" sz="1200" kern="1200" dirty="0">
              <a:solidFill>
                <a:schemeClr val="tx1"/>
              </a:solidFill>
              <a:effectLst/>
              <a:latin typeface="+mn-lt"/>
              <a:ea typeface="+mn-ea"/>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GB" sz="1200" i="1" kern="1200" dirty="0">
                <a:solidFill>
                  <a:schemeClr val="tx1"/>
                </a:solidFill>
                <a:effectLst/>
                <a:latin typeface="+mn-lt"/>
                <a:ea typeface="+mn-ea"/>
                <a:cs typeface="+mn-cs"/>
              </a:rPr>
              <a:t>I am clear about my orientation, my stance towards evaluation.  </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 seek to use the tools and the discipline of evaluation to critique policy, programs and service provision by Government, by mainstream non-Māori organisation and by tribes and Māori organisation. </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So from my perspective, what is the purpose of our evaluative endeavour if not to contribute to a more just, equitable and inclusive society; And in the lives of Māori and other Indigenous peoples, evaluation by implication therefore helps to redress the balance, right the wrongs, and foster equity of outcomes. It is about the supporting the meaningful inclusion and participation of Māori and Indigenous People in the determining of what matters and what’s important for their own wellbeing.</a:t>
            </a:r>
            <a:endParaRPr lang="en-AU"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AU" sz="1200" i="1" kern="1200" dirty="0">
                <a:solidFill>
                  <a:schemeClr val="tx1"/>
                </a:solidFill>
                <a:effectLst/>
                <a:latin typeface="+mn-lt"/>
                <a:ea typeface="+mn-ea"/>
                <a:cs typeface="+mn-cs"/>
              </a:rPr>
              <a:t>My vision for Indigenous Evaluation is one where manaakitanga (an ethic of care) prevails and evaluators and evaluation associations have a deliberate ethic of care when evaluating with and in Indigenous communities. It’s a vision where whanaungatanga (relationships and the building of relational trust) ‘are the business’ of evaluation and at the forefront of our evaluation design and methodological debates and decisions. And it’s a commitment to </a:t>
            </a:r>
            <a:r>
              <a:rPr lang="en-AU" sz="1200" i="1" kern="1200" dirty="0" err="1">
                <a:solidFill>
                  <a:schemeClr val="tx1"/>
                </a:solidFill>
                <a:effectLst/>
                <a:latin typeface="+mn-lt"/>
                <a:ea typeface="+mn-ea"/>
                <a:cs typeface="+mn-cs"/>
              </a:rPr>
              <a:t>tino</a:t>
            </a:r>
            <a:r>
              <a:rPr lang="en-AU" sz="1200" i="1" kern="1200" dirty="0">
                <a:solidFill>
                  <a:schemeClr val="tx1"/>
                </a:solidFill>
                <a:effectLst/>
                <a:latin typeface="+mn-lt"/>
                <a:ea typeface="+mn-ea"/>
                <a:cs typeface="+mn-cs"/>
              </a:rPr>
              <a:t> rangatiratanga (self determination) the way in which our practice and evaluative judgements take account of and respond to the aspirations for Indigenous peoples to be self determining.”</a:t>
            </a:r>
            <a:r>
              <a:rPr lang="en-AU"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latin typeface="+mn-lt"/>
                <a:ea typeface="+mn-ea"/>
                <a:cs typeface="+mn-cs"/>
              </a:rPr>
              <a:t>My conception</a:t>
            </a:r>
            <a:r>
              <a:rPr lang="en-US" sz="1200" b="1" kern="1200" baseline="0" dirty="0">
                <a:solidFill>
                  <a:schemeClr val="tx1"/>
                </a:solidFill>
                <a:latin typeface="+mn-lt"/>
                <a:ea typeface="+mn-ea"/>
                <a:cs typeface="+mn-cs"/>
              </a:rPr>
              <a:t> of Indigenous Evaluation</a:t>
            </a:r>
            <a:endParaRPr lang="en-US" sz="1200" b="0" kern="1200" dirty="0">
              <a:solidFill>
                <a:schemeClr val="tx1"/>
              </a:solidFill>
              <a:latin typeface="+mn-lt"/>
              <a:ea typeface="+mn-ea"/>
              <a:cs typeface="+mn-cs"/>
            </a:endParaRPr>
          </a:p>
          <a:p>
            <a:r>
              <a:rPr lang="en-GB" sz="1200" i="1" kern="1200" dirty="0">
                <a:solidFill>
                  <a:schemeClr val="tx1"/>
                </a:solidFill>
                <a:effectLst/>
                <a:latin typeface="+mn-lt"/>
                <a:ea typeface="+mn-ea"/>
                <a:cs typeface="+mn-cs"/>
              </a:rPr>
              <a:t>Evaluation led by Indigenous people</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Evaluation for Indigenous people </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Evaluation as Indigenous people – Where Māori approaches and methods are the norm and where non-Māori or Western approaches and methods need to earn their place.</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In my conception of Indigenous Evaluation there is no assumed role for non-Indigenous peoples and the participation of non Indigenous peoples – if there is any - is by invitation only</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 pipe dream? A step to far? An impossibility?</a:t>
            </a:r>
            <a:endParaRPr lang="en-AU" sz="1200" kern="1200" dirty="0">
              <a:solidFill>
                <a:schemeClr val="tx1"/>
              </a:solidFill>
              <a:effectLst/>
              <a:latin typeface="+mn-lt"/>
              <a:ea typeface="+mn-ea"/>
              <a:cs typeface="+mn-cs"/>
            </a:endParaRPr>
          </a:p>
          <a:p>
            <a:endParaRPr lang="en-US" sz="1200" b="0" kern="1200" dirty="0">
              <a:solidFill>
                <a:schemeClr val="tx1"/>
              </a:solidFill>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latin typeface="+mn-lt"/>
                <a:ea typeface="+mn-ea"/>
                <a:cs typeface="+mn-cs"/>
              </a:rPr>
              <a:t>So how</a:t>
            </a:r>
            <a:r>
              <a:rPr lang="en-US" sz="1200" b="1" kern="1200" baseline="0" dirty="0">
                <a:solidFill>
                  <a:schemeClr val="tx1"/>
                </a:solidFill>
                <a:latin typeface="+mn-lt"/>
                <a:ea typeface="+mn-ea"/>
                <a:cs typeface="+mn-cs"/>
              </a:rPr>
              <a:t> do we get there</a:t>
            </a:r>
          </a:p>
          <a:p>
            <a:endParaRPr lang="en-US" sz="1200" b="0" kern="1200" dirty="0">
              <a:solidFill>
                <a:schemeClr val="tx1"/>
              </a:solidFill>
              <a:latin typeface="+mn-lt"/>
              <a:ea typeface="+mn-ea"/>
              <a:cs typeface="+mn-cs"/>
            </a:endParaRPr>
          </a:p>
          <a:p>
            <a:r>
              <a:rPr lang="en-US" sz="1200" b="0" i="1" kern="1200" dirty="0">
                <a:solidFill>
                  <a:schemeClr val="tx1"/>
                </a:solidFill>
                <a:latin typeface="+mn-lt"/>
                <a:ea typeface="+mn-ea"/>
                <a:cs typeface="+mn-cs"/>
              </a:rPr>
              <a:t>Paradigm shift:</a:t>
            </a:r>
            <a:r>
              <a:rPr lang="en-US" sz="1200" b="0" i="0" kern="1200" dirty="0">
                <a:solidFill>
                  <a:schemeClr val="tx1"/>
                </a:solidFill>
                <a:latin typeface="+mn-lt"/>
                <a:ea typeface="+mn-ea"/>
                <a:cs typeface="+mn-cs"/>
              </a:rPr>
              <a:t> This is It’s not about what you do; how you do it, fundamentally about how you view the world and how you know things</a:t>
            </a:r>
          </a:p>
          <a:p>
            <a:endParaRPr lang="en-US" sz="1200" b="0" i="0" kern="1200" dirty="0">
              <a:solidFill>
                <a:schemeClr val="tx1"/>
              </a:solidFill>
              <a:latin typeface="+mn-lt"/>
              <a:ea typeface="+mn-ea"/>
              <a:cs typeface="+mn-cs"/>
            </a:endParaRPr>
          </a:p>
          <a:p>
            <a:r>
              <a:rPr lang="en-US" sz="1200" b="0" i="1" kern="1200" dirty="0">
                <a:solidFill>
                  <a:schemeClr val="tx1"/>
                </a:solidFill>
                <a:latin typeface="+mn-lt"/>
                <a:ea typeface="+mn-ea"/>
                <a:cs typeface="+mn-cs"/>
              </a:rPr>
              <a:t>The challenge:</a:t>
            </a:r>
            <a:r>
              <a:rPr lang="en-US" sz="1200" b="0" i="1"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But you need to want to be; have a reason to see the world through alternate eyes, do things differently.</a:t>
            </a:r>
          </a:p>
          <a:p>
            <a:endParaRPr lang="en-US" sz="1200" b="0" i="1" kern="1200" dirty="0">
              <a:solidFill>
                <a:schemeClr val="tx1"/>
              </a:solidFill>
              <a:latin typeface="+mn-lt"/>
              <a:ea typeface="+mn-ea"/>
              <a:cs typeface="+mn-cs"/>
            </a:endParaRPr>
          </a:p>
          <a:p>
            <a:r>
              <a:rPr lang="en-US" sz="1200" b="0" i="1" kern="1200" dirty="0">
                <a:solidFill>
                  <a:schemeClr val="tx1"/>
                </a:solidFill>
                <a:latin typeface="+mn-lt"/>
                <a:ea typeface="+mn-ea"/>
                <a:cs typeface="+mn-cs"/>
              </a:rPr>
              <a:t>Why should I care (and how do I change)</a:t>
            </a:r>
            <a:endParaRPr lang="en-US" sz="1200" b="0" i="0" kern="1200" dirty="0">
              <a:solidFill>
                <a:schemeClr val="tx1"/>
              </a:solidFill>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mi-N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FB1E76-2471-2146-9A54-9A829285BFC9}" type="datetime1">
              <a:rPr lang="en-NZ" smtClean="0"/>
              <a:t>24/09/2025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637E37-9D6C-4691-9AD8-1B0F89FEA1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Date Placeholder 3"/>
          <p:cNvSpPr>
            <a:spLocks noGrp="1"/>
          </p:cNvSpPr>
          <p:nvPr>
            <p:ph type="dt" sz="half" idx="10"/>
          </p:nvPr>
        </p:nvSpPr>
        <p:spPr/>
        <p:txBody>
          <a:bodyPr/>
          <a:lstStyle>
            <a:lvl1pPr>
              <a:defRPr/>
            </a:lvl1pPr>
          </a:lstStyle>
          <a:p>
            <a:pPr>
              <a:defRPr/>
            </a:pPr>
            <a:fld id="{3DE27000-9F19-E141-8F79-98421332DACB}" type="datetime1">
              <a:rPr lang="en-NZ" smtClean="0"/>
              <a:t>24/09/2025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C096D5-99A2-4D4A-B32A-A751C2C839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mi-N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Date Placeholder 3"/>
          <p:cNvSpPr>
            <a:spLocks noGrp="1"/>
          </p:cNvSpPr>
          <p:nvPr>
            <p:ph type="dt" sz="half" idx="10"/>
          </p:nvPr>
        </p:nvSpPr>
        <p:spPr/>
        <p:txBody>
          <a:bodyPr/>
          <a:lstStyle>
            <a:lvl1pPr>
              <a:defRPr/>
            </a:lvl1pPr>
          </a:lstStyle>
          <a:p>
            <a:pPr>
              <a:defRPr/>
            </a:pPr>
            <a:fld id="{5A753CF7-B6C4-A540-85C1-AE971715E014}" type="datetime1">
              <a:rPr lang="en-NZ" smtClean="0"/>
              <a:t>24/09/2025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625A37-A6EF-46A2-B15E-FADD46B2C7C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2E74B64-7F52-FC42-AAB0-BD594A77EBFF}" type="datetime1">
              <a:rPr lang="en-NZ" smtClean="0"/>
              <a:t>24/09/2025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2F50B8-34A3-4CE8-9B67-3EE008B871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Date Placeholder 3"/>
          <p:cNvSpPr>
            <a:spLocks noGrp="1"/>
          </p:cNvSpPr>
          <p:nvPr>
            <p:ph type="dt" sz="half" idx="10"/>
          </p:nvPr>
        </p:nvSpPr>
        <p:spPr/>
        <p:txBody>
          <a:bodyPr/>
          <a:lstStyle>
            <a:lvl1pPr>
              <a:defRPr/>
            </a:lvl1pPr>
          </a:lstStyle>
          <a:p>
            <a:pPr>
              <a:defRPr/>
            </a:pPr>
            <a:fld id="{4FA1D1FF-A19F-1949-9BB1-00C95D29AA10}" type="datetime1">
              <a:rPr lang="en-NZ" smtClean="0"/>
              <a:t>24/09/2025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E2F50D-46B4-4F85-9E77-4486ABCAB2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mi-N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mi-NZ"/>
              <a:t>Click to edit Master text styles</a:t>
            </a:r>
          </a:p>
        </p:txBody>
      </p:sp>
      <p:sp>
        <p:nvSpPr>
          <p:cNvPr id="4" name="Date Placeholder 3"/>
          <p:cNvSpPr>
            <a:spLocks noGrp="1"/>
          </p:cNvSpPr>
          <p:nvPr>
            <p:ph type="dt" sz="half" idx="10"/>
          </p:nvPr>
        </p:nvSpPr>
        <p:spPr/>
        <p:txBody>
          <a:bodyPr/>
          <a:lstStyle>
            <a:lvl1pPr>
              <a:defRPr/>
            </a:lvl1pPr>
          </a:lstStyle>
          <a:p>
            <a:pPr>
              <a:defRPr/>
            </a:pPr>
            <a:fld id="{524CCD8A-257D-2548-9FED-CCC836E8057E}" type="datetime1">
              <a:rPr lang="en-NZ" smtClean="0"/>
              <a:t>24/09/2025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71A458-41DE-40F8-A382-D357BA8116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Date Placeholder 3"/>
          <p:cNvSpPr>
            <a:spLocks noGrp="1"/>
          </p:cNvSpPr>
          <p:nvPr>
            <p:ph type="dt" sz="half" idx="10"/>
          </p:nvPr>
        </p:nvSpPr>
        <p:spPr/>
        <p:txBody>
          <a:bodyPr/>
          <a:lstStyle>
            <a:lvl1pPr>
              <a:defRPr/>
            </a:lvl1pPr>
          </a:lstStyle>
          <a:p>
            <a:pPr>
              <a:defRPr/>
            </a:pPr>
            <a:fld id="{33CF7C24-D365-674D-8C65-C4AFA124E80E}" type="datetime1">
              <a:rPr lang="en-NZ" smtClean="0"/>
              <a:t>24/09/2025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805248-3DCD-4C42-A360-74FFA727E07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mi-N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7" name="Date Placeholder 3"/>
          <p:cNvSpPr>
            <a:spLocks noGrp="1"/>
          </p:cNvSpPr>
          <p:nvPr>
            <p:ph type="dt" sz="half" idx="10"/>
          </p:nvPr>
        </p:nvSpPr>
        <p:spPr/>
        <p:txBody>
          <a:bodyPr/>
          <a:lstStyle>
            <a:lvl1pPr>
              <a:defRPr/>
            </a:lvl1pPr>
          </a:lstStyle>
          <a:p>
            <a:pPr>
              <a:defRPr/>
            </a:pPr>
            <a:fld id="{3043B313-6F89-F441-8931-3A9C44AC0624}" type="datetime1">
              <a:rPr lang="en-NZ" smtClean="0"/>
              <a:t>24/09/2025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81AEB3B-0338-4BAC-8E34-0376D6C4E26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6F5F75-E2BE-7A4C-9D0B-3165DEC82B52}" type="datetime1">
              <a:rPr lang="en-NZ" smtClean="0"/>
              <a:t>24/09/2025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5FE3C4F-5415-4394-9AA2-58185C04165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877D03-2B39-DC4A-86E5-A80E284FD721}" type="datetime1">
              <a:rPr lang="en-NZ" smtClean="0"/>
              <a:t>24/09/2025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E424C2D-91DC-4869-9E22-C1C532502C1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mi-N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
        <p:nvSpPr>
          <p:cNvPr id="5" name="Date Placeholder 3"/>
          <p:cNvSpPr>
            <a:spLocks noGrp="1"/>
          </p:cNvSpPr>
          <p:nvPr>
            <p:ph type="dt" sz="half" idx="10"/>
          </p:nvPr>
        </p:nvSpPr>
        <p:spPr/>
        <p:txBody>
          <a:bodyPr/>
          <a:lstStyle>
            <a:lvl1pPr>
              <a:defRPr/>
            </a:lvl1pPr>
          </a:lstStyle>
          <a:p>
            <a:pPr>
              <a:defRPr/>
            </a:pPr>
            <a:fld id="{53DDB87D-4C85-E349-BB94-11E282652DE8}" type="datetime1">
              <a:rPr lang="en-NZ" smtClean="0"/>
              <a:t>24/09/2025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3E63B5-9BD7-4158-9D22-A726B2F442B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mi-N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
        <p:nvSpPr>
          <p:cNvPr id="5" name="Date Placeholder 3"/>
          <p:cNvSpPr>
            <a:spLocks noGrp="1"/>
          </p:cNvSpPr>
          <p:nvPr>
            <p:ph type="dt" sz="half" idx="10"/>
          </p:nvPr>
        </p:nvSpPr>
        <p:spPr/>
        <p:txBody>
          <a:bodyPr/>
          <a:lstStyle>
            <a:lvl1pPr>
              <a:defRPr/>
            </a:lvl1pPr>
          </a:lstStyle>
          <a:p>
            <a:pPr>
              <a:defRPr/>
            </a:pPr>
            <a:fld id="{55B16B27-7AD6-1247-9967-DCC9A50B4ED9}" type="datetime1">
              <a:rPr lang="en-NZ" smtClean="0"/>
              <a:t>24/09/2025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E996FA-1F8D-4ED5-80FC-DA88A90FB8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mi-NZ"/>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46B44C0-71EE-0C4F-88B9-8739E8BE433E}" type="datetime1">
              <a:rPr lang="en-NZ" smtClean="0"/>
              <a:t>24/09/2025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50D6B70-6208-4979-9AF8-C1A561D947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1.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hyperlink" Target="mailto:nan@kinnect.co.nz"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mailto:nan.wehipeihana@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306388" y="2582863"/>
            <a:ext cx="8510587" cy="1470025"/>
          </a:xfrm>
        </p:spPr>
        <p:txBody>
          <a:bodyPr/>
          <a:lstStyle/>
          <a:p>
            <a:pPr eaLnBrk="1" hangingPunct="1"/>
            <a:r>
              <a:rPr lang="en-US" sz="4000" dirty="0"/>
              <a:t>A Vision for Indigenous Evaluation</a:t>
            </a:r>
          </a:p>
        </p:txBody>
      </p:sp>
      <p:sp>
        <p:nvSpPr>
          <p:cNvPr id="3" name="Subtitle 2"/>
          <p:cNvSpPr>
            <a:spLocks noGrp="1"/>
          </p:cNvSpPr>
          <p:nvPr>
            <p:ph type="subTitle" idx="1"/>
          </p:nvPr>
        </p:nvSpPr>
        <p:spPr>
          <a:xfrm>
            <a:off x="685800" y="4341818"/>
            <a:ext cx="7772400" cy="1752600"/>
          </a:xfrm>
        </p:spPr>
        <p:txBody>
          <a:bodyPr rtlCol="0">
            <a:noAutofit/>
          </a:bodyPr>
          <a:lstStyle/>
          <a:p>
            <a:pPr eaLnBrk="1" fontAlgn="auto" hangingPunct="1">
              <a:spcAft>
                <a:spcPts val="0"/>
              </a:spcAft>
              <a:buFont typeface="Arial"/>
              <a:buNone/>
              <a:defRPr/>
            </a:pPr>
            <a:r>
              <a:rPr lang="en-US" sz="2800" dirty="0">
                <a:solidFill>
                  <a:schemeClr val="accent1"/>
                </a:solidFill>
              </a:rPr>
              <a:t>Nan Wehipeihana</a:t>
            </a:r>
          </a:p>
          <a:p>
            <a:pPr eaLnBrk="1" fontAlgn="auto" hangingPunct="1">
              <a:spcAft>
                <a:spcPts val="0"/>
              </a:spcAft>
              <a:buFont typeface="Arial"/>
              <a:buNone/>
              <a:defRPr/>
            </a:pPr>
            <a:r>
              <a:rPr lang="en-US" sz="2000" dirty="0">
                <a:solidFill>
                  <a:schemeClr val="accent1"/>
                </a:solidFill>
              </a:rPr>
              <a:t>Keynote Presentation</a:t>
            </a:r>
          </a:p>
          <a:p>
            <a:pPr eaLnBrk="1" fontAlgn="auto" hangingPunct="1">
              <a:spcAft>
                <a:spcPts val="0"/>
              </a:spcAft>
              <a:buFont typeface="Arial"/>
              <a:buNone/>
              <a:defRPr/>
            </a:pPr>
            <a:endParaRPr lang="en-US" sz="1400" dirty="0">
              <a:solidFill>
                <a:schemeClr val="accent2"/>
              </a:solidFill>
            </a:endParaRPr>
          </a:p>
          <a:p>
            <a:pPr eaLnBrk="1" fontAlgn="auto" hangingPunct="1">
              <a:spcAft>
                <a:spcPts val="0"/>
              </a:spcAft>
              <a:buFont typeface="Arial"/>
              <a:buNone/>
              <a:defRPr/>
            </a:pPr>
            <a:r>
              <a:rPr lang="en-US" sz="2400" dirty="0">
                <a:solidFill>
                  <a:schemeClr val="accent2"/>
                </a:solidFill>
              </a:rPr>
              <a:t>Australasian Evaluation Society 2013 Conference</a:t>
            </a:r>
          </a:p>
          <a:p>
            <a:pPr eaLnBrk="1" fontAlgn="auto" hangingPunct="1">
              <a:spcAft>
                <a:spcPts val="0"/>
              </a:spcAft>
              <a:buFont typeface="Arial"/>
              <a:buNone/>
              <a:defRPr/>
            </a:pPr>
            <a:r>
              <a:rPr lang="en-US" sz="2000" dirty="0">
                <a:solidFill>
                  <a:schemeClr val="accent2"/>
                </a:solidFill>
              </a:rPr>
              <a:t>3 September, Brisbane, Australia</a:t>
            </a:r>
          </a:p>
        </p:txBody>
      </p:sp>
      <p:pic>
        <p:nvPicPr>
          <p:cNvPr id="17412" name="Picture 7" descr="The Kinnect Group (top).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7400" y="233363"/>
            <a:ext cx="1884363" cy="1501775"/>
          </a:xfrm>
          <a:prstGeom prst="rect">
            <a:avLst/>
          </a:prstGeom>
          <a:noFill/>
          <a:ln w="9525">
            <a:noFill/>
            <a:miter lim="800000"/>
            <a:headEnd/>
            <a:tailEnd/>
          </a:ln>
        </p:spPr>
      </p:pic>
      <p:pic>
        <p:nvPicPr>
          <p:cNvPr id="2" name="Picture 1" descr="AESnew LOGO_CMYK.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6388" y="204662"/>
            <a:ext cx="2058987" cy="13150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0" y="542905"/>
            <a:ext cx="9144000" cy="820737"/>
          </a:xfrm>
        </p:spPr>
        <p:txBody>
          <a:bodyPr/>
          <a:lstStyle/>
          <a:p>
            <a:pPr eaLnBrk="1" hangingPunct="1"/>
            <a:br>
              <a:rPr lang="en-NZ" sz="3600" dirty="0">
                <a:solidFill>
                  <a:schemeClr val="accent1"/>
                </a:solidFill>
              </a:rPr>
            </a:br>
            <a:r>
              <a:rPr lang="en-US" sz="3600" dirty="0">
                <a:solidFill>
                  <a:srgbClr val="4F81BD"/>
                </a:solidFill>
              </a:rPr>
              <a:t>Why should I care</a:t>
            </a:r>
            <a:r>
              <a:rPr lang="en-US" sz="3600" dirty="0">
                <a:solidFill>
                  <a:schemeClr val="accent1"/>
                </a:solidFill>
              </a:rPr>
              <a:t>?</a:t>
            </a:r>
            <a:br>
              <a:rPr lang="en-US" sz="3600" dirty="0"/>
            </a:br>
            <a:endParaRPr lang="en-GB" sz="3600" dirty="0">
              <a:solidFill>
                <a:schemeClr val="accent1"/>
              </a:solidFill>
            </a:endParaRPr>
          </a:p>
        </p:txBody>
      </p:sp>
      <p:sp>
        <p:nvSpPr>
          <p:cNvPr id="5" name="TextBox 4"/>
          <p:cNvSpPr txBox="1"/>
          <p:nvPr/>
        </p:nvSpPr>
        <p:spPr>
          <a:xfrm>
            <a:off x="457198" y="1363642"/>
            <a:ext cx="8534401" cy="3877985"/>
          </a:xfrm>
          <a:prstGeom prst="rect">
            <a:avLst/>
          </a:prstGeom>
          <a:noFill/>
        </p:spPr>
        <p:txBody>
          <a:bodyPr wrap="square" rtlCol="0">
            <a:spAutoFit/>
          </a:bodyPr>
          <a:lstStyle/>
          <a:p>
            <a:pPr>
              <a:lnSpc>
                <a:spcPct val="50000"/>
              </a:lnSpc>
            </a:pPr>
            <a:endParaRPr lang="en-US" sz="2800" dirty="0"/>
          </a:p>
          <a:p>
            <a:pPr marL="457200" indent="-457200">
              <a:buFont typeface="Arial"/>
              <a:buChar char="•"/>
            </a:pPr>
            <a:r>
              <a:rPr lang="en-US" sz="2800" dirty="0"/>
              <a:t>Social justice – in the tradition of Greene (1997) House and Howe (2002) and Mertens (2008)</a:t>
            </a:r>
          </a:p>
          <a:p>
            <a:endParaRPr lang="en-US" sz="2800" dirty="0"/>
          </a:p>
          <a:p>
            <a:pPr marL="457200" indent="-457200">
              <a:buFont typeface="Arial"/>
              <a:buChar char="•"/>
            </a:pPr>
            <a:r>
              <a:rPr lang="en-US" sz="2800" dirty="0"/>
              <a:t>Ethic of care / do no harm – fundamental principle</a:t>
            </a:r>
          </a:p>
          <a:p>
            <a:pPr marL="457200" indent="-457200">
              <a:buFont typeface="Arial"/>
              <a:buChar char="•"/>
            </a:pPr>
            <a:endParaRPr lang="en-US" sz="2800" dirty="0"/>
          </a:p>
          <a:p>
            <a:pPr marL="457200" indent="-457200">
              <a:buFont typeface="Arial"/>
              <a:buChar char="•"/>
            </a:pPr>
            <a:r>
              <a:rPr lang="en-US" sz="2800" dirty="0"/>
              <a:t>Heart of our practice as evaluators – multi cultural validity (Kirkhart, 2005 &amp; 2013)</a:t>
            </a:r>
          </a:p>
          <a:p>
            <a:pPr lvl="1">
              <a:lnSpc>
                <a:spcPct val="50000"/>
              </a:lnSpc>
            </a:pPr>
            <a:endParaRPr lang="en-US" sz="2800" dirty="0"/>
          </a:p>
          <a:p>
            <a:pPr>
              <a:lnSpc>
                <a:spcPct val="200000"/>
              </a:lnSpc>
            </a:pPr>
            <a:endParaRPr lang="en-NZ" sz="1200" dirty="0"/>
          </a:p>
        </p:txBody>
      </p:sp>
      <p:pic>
        <p:nvPicPr>
          <p:cNvPr id="4" name="Picture 7" descr="The Kinnect Group (top).jpg"/>
          <p:cNvPicPr>
            <a:picLocks noChangeAspect="1"/>
          </p:cNvPicPr>
          <p:nvPr/>
        </p:nvPicPr>
        <p:blipFill>
          <a:blip r:embed="rId3"/>
          <a:srcRect/>
          <a:stretch>
            <a:fillRect/>
          </a:stretch>
        </p:blipFill>
        <p:spPr bwMode="auto">
          <a:xfrm>
            <a:off x="327024" y="321108"/>
            <a:ext cx="775230" cy="617832"/>
          </a:xfrm>
          <a:prstGeom prst="rect">
            <a:avLst/>
          </a:prstGeom>
          <a:noFill/>
          <a:ln w="9525">
            <a:noFill/>
            <a:miter lim="800000"/>
            <a:headEnd/>
            <a:tailEnd/>
          </a:ln>
        </p:spPr>
      </p:pic>
    </p:spTree>
    <p:extLst>
      <p:ext uri="{BB962C8B-B14F-4D97-AF65-F5344CB8AC3E}">
        <p14:creationId xmlns:p14="http://schemas.microsoft.com/office/powerpoint/2010/main" val="104173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0" y="542905"/>
            <a:ext cx="9144000" cy="820737"/>
          </a:xfrm>
        </p:spPr>
        <p:txBody>
          <a:bodyPr/>
          <a:lstStyle/>
          <a:p>
            <a:pPr eaLnBrk="1" hangingPunct="1"/>
            <a:br>
              <a:rPr lang="en-NZ" sz="3600" dirty="0">
                <a:solidFill>
                  <a:schemeClr val="accent1"/>
                </a:solidFill>
              </a:rPr>
            </a:br>
            <a:r>
              <a:rPr lang="en-US" sz="3600" dirty="0">
                <a:solidFill>
                  <a:srgbClr val="4F81BD"/>
                </a:solidFill>
              </a:rPr>
              <a:t>How do I change</a:t>
            </a:r>
            <a:r>
              <a:rPr lang="en-US" sz="3600" dirty="0">
                <a:solidFill>
                  <a:schemeClr val="accent1"/>
                </a:solidFill>
              </a:rPr>
              <a:t>?</a:t>
            </a:r>
            <a:br>
              <a:rPr lang="en-US" sz="3600" dirty="0"/>
            </a:br>
            <a:endParaRPr lang="en-GB" sz="3600"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92697522"/>
              </p:ext>
            </p:extLst>
          </p:nvPr>
        </p:nvGraphicFramePr>
        <p:xfrm>
          <a:off x="897467" y="2198150"/>
          <a:ext cx="6959600" cy="3039964"/>
        </p:xfrm>
        <a:graphic>
          <a:graphicData uri="http://schemas.openxmlformats.org/drawingml/2006/table">
            <a:tbl>
              <a:tblPr firstRow="1" bandRow="1">
                <a:tableStyleId>{5C22544A-7EE6-4342-B048-85BDC9FD1C3A}</a:tableStyleId>
              </a:tblPr>
              <a:tblGrid>
                <a:gridCol w="3479800">
                  <a:extLst>
                    <a:ext uri="{9D8B030D-6E8A-4147-A177-3AD203B41FA5}">
                      <a16:colId xmlns:a16="http://schemas.microsoft.com/office/drawing/2014/main" val="20000"/>
                    </a:ext>
                  </a:extLst>
                </a:gridCol>
                <a:gridCol w="3479800">
                  <a:extLst>
                    <a:ext uri="{9D8B030D-6E8A-4147-A177-3AD203B41FA5}">
                      <a16:colId xmlns:a16="http://schemas.microsoft.com/office/drawing/2014/main" val="20001"/>
                    </a:ext>
                  </a:extLst>
                </a:gridCol>
              </a:tblGrid>
              <a:tr h="462811">
                <a:tc>
                  <a:txBody>
                    <a:bodyPr/>
                    <a:lstStyle/>
                    <a:p>
                      <a:r>
                        <a:rPr lang="en-US" sz="2000" dirty="0"/>
                        <a:t>Western paradigm</a:t>
                      </a:r>
                    </a:p>
                  </a:txBody>
                  <a:tcPr/>
                </a:tc>
                <a:tc>
                  <a:txBody>
                    <a:bodyPr/>
                    <a:lstStyle/>
                    <a:p>
                      <a:pPr algn="r"/>
                      <a:r>
                        <a:rPr lang="en-US" sz="2000" dirty="0"/>
                        <a:t>Indigenous paradigm</a:t>
                      </a:r>
                    </a:p>
                  </a:txBody>
                  <a:tcPr/>
                </a:tc>
                <a:extLst>
                  <a:ext uri="{0D108BD9-81ED-4DB2-BD59-A6C34878D82A}">
                    <a16:rowId xmlns:a16="http://schemas.microsoft.com/office/drawing/2014/main" val="10000"/>
                  </a:ext>
                </a:extLst>
              </a:tr>
              <a:tr h="462811">
                <a:tc>
                  <a:txBody>
                    <a:bodyPr/>
                    <a:lstStyle/>
                    <a:p>
                      <a:r>
                        <a:rPr lang="en-US" sz="2400" dirty="0"/>
                        <a:t>Destination</a:t>
                      </a:r>
                    </a:p>
                  </a:txBody>
                  <a:tcPr/>
                </a:tc>
                <a:tc>
                  <a:txBody>
                    <a:bodyPr/>
                    <a:lstStyle/>
                    <a:p>
                      <a:pPr algn="r"/>
                      <a:r>
                        <a:rPr lang="en-US" sz="2400" dirty="0"/>
                        <a:t>Journey</a:t>
                      </a:r>
                    </a:p>
                  </a:txBody>
                  <a:tcPr/>
                </a:tc>
                <a:extLst>
                  <a:ext uri="{0D108BD9-81ED-4DB2-BD59-A6C34878D82A}">
                    <a16:rowId xmlns:a16="http://schemas.microsoft.com/office/drawing/2014/main" val="10001"/>
                  </a:ext>
                </a:extLst>
              </a:tr>
              <a:tr h="462811">
                <a:tc>
                  <a:txBody>
                    <a:bodyPr/>
                    <a:lstStyle/>
                    <a:p>
                      <a:r>
                        <a:rPr lang="en-US" sz="2400" dirty="0"/>
                        <a:t>Evaluator as expert</a:t>
                      </a:r>
                    </a:p>
                  </a:txBody>
                  <a:tcPr/>
                </a:tc>
                <a:tc>
                  <a:txBody>
                    <a:bodyPr/>
                    <a:lstStyle/>
                    <a:p>
                      <a:pPr algn="r"/>
                      <a:r>
                        <a:rPr lang="en-US" sz="2400" dirty="0"/>
                        <a:t>Community</a:t>
                      </a:r>
                      <a:r>
                        <a:rPr lang="en-US" sz="2400" baseline="0" dirty="0"/>
                        <a:t> as expert</a:t>
                      </a:r>
                      <a:endParaRPr lang="en-US" sz="2400" dirty="0"/>
                    </a:p>
                  </a:txBody>
                  <a:tcPr/>
                </a:tc>
                <a:extLst>
                  <a:ext uri="{0D108BD9-81ED-4DB2-BD59-A6C34878D82A}">
                    <a16:rowId xmlns:a16="http://schemas.microsoft.com/office/drawing/2014/main" val="10002"/>
                  </a:ext>
                </a:extLst>
              </a:tr>
              <a:tr h="798824">
                <a:tc gridSpan="2">
                  <a:txBody>
                    <a:bodyPr/>
                    <a:lstStyle/>
                    <a:p>
                      <a:pPr algn="ctr"/>
                      <a:r>
                        <a:rPr lang="en-US" sz="2400" dirty="0"/>
                        <a:t>Power and control</a:t>
                      </a:r>
                    </a:p>
                    <a:p>
                      <a:pPr algn="ctr"/>
                      <a:r>
                        <a:rPr lang="en-US" sz="2400" dirty="0"/>
                        <a:t>Evaluator in control – sharing of power – Indigenous control</a:t>
                      </a:r>
                    </a:p>
                  </a:txBody>
                  <a:tcPr/>
                </a:tc>
                <a:tc hMerge="1">
                  <a:txBody>
                    <a:bodyPr/>
                    <a:lstStyle/>
                    <a:p>
                      <a:pPr algn="r"/>
                      <a:endParaRPr lang="en-US" dirty="0"/>
                    </a:p>
                  </a:txBody>
                  <a:tcPr/>
                </a:tc>
                <a:extLst>
                  <a:ext uri="{0D108BD9-81ED-4DB2-BD59-A6C34878D82A}">
                    <a16:rowId xmlns:a16="http://schemas.microsoft.com/office/drawing/2014/main" val="10003"/>
                  </a:ext>
                </a:extLst>
              </a:tr>
              <a:tr h="462811">
                <a:tc>
                  <a:txBody>
                    <a:bodyPr/>
                    <a:lstStyle/>
                    <a:p>
                      <a:endParaRPr lang="en-US" dirty="0"/>
                    </a:p>
                  </a:txBody>
                  <a:tcPr/>
                </a:tc>
                <a:tc>
                  <a:txBody>
                    <a:bodyPr/>
                    <a:lstStyle/>
                    <a:p>
                      <a:pPr algn="r"/>
                      <a:endParaRPr lang="en-US" dirty="0"/>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897467" y="1363642"/>
            <a:ext cx="3386666" cy="523220"/>
          </a:xfrm>
          <a:prstGeom prst="rect">
            <a:avLst/>
          </a:prstGeom>
        </p:spPr>
        <p:txBody>
          <a:bodyPr wrap="square">
            <a:spAutoFit/>
          </a:bodyPr>
          <a:lstStyle/>
          <a:p>
            <a:r>
              <a:rPr lang="en-US" sz="2800" b="1" i="1" dirty="0"/>
              <a:t>Paradigm shift</a:t>
            </a:r>
            <a:endParaRPr lang="en-US" sz="2800" b="1" dirty="0"/>
          </a:p>
        </p:txBody>
      </p:sp>
      <p:sp>
        <p:nvSpPr>
          <p:cNvPr id="10" name="Rectangle 9"/>
          <p:cNvSpPr/>
          <p:nvPr/>
        </p:nvSpPr>
        <p:spPr>
          <a:xfrm>
            <a:off x="897466" y="5715509"/>
            <a:ext cx="7382933" cy="954107"/>
          </a:xfrm>
          <a:prstGeom prst="rect">
            <a:avLst/>
          </a:prstGeom>
        </p:spPr>
        <p:txBody>
          <a:bodyPr wrap="square">
            <a:spAutoFit/>
          </a:bodyPr>
          <a:lstStyle/>
          <a:p>
            <a:r>
              <a:rPr lang="en-US" sz="2800" i="1" dirty="0"/>
              <a:t>Paradigm shift reflected in our practice, our ways of working …</a:t>
            </a:r>
            <a:endParaRPr lang="en-US" sz="2800" dirty="0"/>
          </a:p>
        </p:txBody>
      </p:sp>
      <p:pic>
        <p:nvPicPr>
          <p:cNvPr id="7" name="Picture 7" descr="The Kinnect Group (top).jpg"/>
          <p:cNvPicPr>
            <a:picLocks noChangeAspect="1"/>
          </p:cNvPicPr>
          <p:nvPr/>
        </p:nvPicPr>
        <p:blipFill>
          <a:blip r:embed="rId3"/>
          <a:srcRect/>
          <a:stretch>
            <a:fillRect/>
          </a:stretch>
        </p:blipFill>
        <p:spPr bwMode="auto">
          <a:xfrm>
            <a:off x="327024" y="321108"/>
            <a:ext cx="775230" cy="617832"/>
          </a:xfrm>
          <a:prstGeom prst="rect">
            <a:avLst/>
          </a:prstGeom>
          <a:noFill/>
          <a:ln w="9525">
            <a:noFill/>
            <a:miter lim="800000"/>
            <a:headEnd/>
            <a:tailEnd/>
          </a:ln>
        </p:spPr>
      </p:pic>
    </p:spTree>
    <p:extLst>
      <p:ext uri="{BB962C8B-B14F-4D97-AF65-F5344CB8AC3E}">
        <p14:creationId xmlns:p14="http://schemas.microsoft.com/office/powerpoint/2010/main" val="2460311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0" y="2574905"/>
            <a:ext cx="9144000" cy="820737"/>
          </a:xfrm>
        </p:spPr>
        <p:txBody>
          <a:bodyPr/>
          <a:lstStyle/>
          <a:p>
            <a:pPr eaLnBrk="1" hangingPunct="1"/>
            <a:br>
              <a:rPr lang="en-NZ" sz="3600" dirty="0">
                <a:solidFill>
                  <a:schemeClr val="accent1"/>
                </a:solidFill>
              </a:rPr>
            </a:br>
            <a:r>
              <a:rPr lang="en-US" sz="3600" dirty="0">
                <a:solidFill>
                  <a:srgbClr val="4F81BD"/>
                </a:solidFill>
              </a:rPr>
              <a:t>How would we know things are on track?</a:t>
            </a:r>
            <a:br>
              <a:rPr lang="en-US" sz="3600" dirty="0">
                <a:solidFill>
                  <a:srgbClr val="4F81BD"/>
                </a:solidFill>
              </a:rPr>
            </a:br>
            <a:br>
              <a:rPr lang="en-US" sz="3600" dirty="0"/>
            </a:br>
            <a:endParaRPr lang="en-GB" sz="3600" dirty="0">
              <a:solidFill>
                <a:schemeClr val="accent1"/>
              </a:solidFill>
            </a:endParaRPr>
          </a:p>
        </p:txBody>
      </p:sp>
      <p:pic>
        <p:nvPicPr>
          <p:cNvPr id="3" name="Picture 7" descr="The Kinnect Group (top).jpg"/>
          <p:cNvPicPr>
            <a:picLocks noChangeAspect="1"/>
          </p:cNvPicPr>
          <p:nvPr/>
        </p:nvPicPr>
        <p:blipFill>
          <a:blip r:embed="rId3"/>
          <a:srcRect/>
          <a:stretch>
            <a:fillRect/>
          </a:stretch>
        </p:blipFill>
        <p:spPr bwMode="auto">
          <a:xfrm>
            <a:off x="327024" y="321108"/>
            <a:ext cx="775230" cy="617832"/>
          </a:xfrm>
          <a:prstGeom prst="rect">
            <a:avLst/>
          </a:prstGeom>
          <a:noFill/>
          <a:ln w="9525">
            <a:noFill/>
            <a:miter lim="800000"/>
            <a:headEnd/>
            <a:tailEnd/>
          </a:ln>
        </p:spPr>
      </p:pic>
    </p:spTree>
    <p:extLst>
      <p:ext uri="{BB962C8B-B14F-4D97-AF65-F5344CB8AC3E}">
        <p14:creationId xmlns:p14="http://schemas.microsoft.com/office/powerpoint/2010/main" val="3304331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519494" y="3676448"/>
            <a:ext cx="8042487" cy="19244"/>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10091" y="2997952"/>
            <a:ext cx="1712885" cy="1138773"/>
          </a:xfrm>
          <a:prstGeom prst="rect">
            <a:avLst/>
          </a:prstGeom>
          <a:noFill/>
        </p:spPr>
        <p:txBody>
          <a:bodyPr wrap="square" rtlCol="0">
            <a:spAutoFit/>
          </a:bodyPr>
          <a:lstStyle/>
          <a:p>
            <a:pPr marL="88900"/>
            <a:r>
              <a:rPr lang="en-US" sz="1600" dirty="0"/>
              <a:t>Western imposed</a:t>
            </a:r>
          </a:p>
          <a:p>
            <a:endParaRPr lang="en-US" dirty="0"/>
          </a:p>
          <a:p>
            <a:r>
              <a:rPr lang="en-US" b="1" dirty="0"/>
              <a:t>“You decide”</a:t>
            </a:r>
          </a:p>
        </p:txBody>
      </p:sp>
      <p:sp>
        <p:nvSpPr>
          <p:cNvPr id="20" name="TextBox 19"/>
          <p:cNvSpPr txBox="1"/>
          <p:nvPr/>
        </p:nvSpPr>
        <p:spPr>
          <a:xfrm>
            <a:off x="7114913" y="2997952"/>
            <a:ext cx="2365023" cy="1138773"/>
          </a:xfrm>
          <a:prstGeom prst="rect">
            <a:avLst/>
          </a:prstGeom>
          <a:noFill/>
        </p:spPr>
        <p:txBody>
          <a:bodyPr wrap="square" rtlCol="0">
            <a:spAutoFit/>
          </a:bodyPr>
          <a:lstStyle/>
          <a:p>
            <a:pPr marL="88900"/>
            <a:r>
              <a:rPr lang="en-US" sz="1600" dirty="0"/>
              <a:t>Indigenous</a:t>
            </a:r>
          </a:p>
          <a:p>
            <a:pPr marL="88900"/>
            <a:r>
              <a:rPr lang="en-US" sz="1600" dirty="0"/>
              <a:t>Self-determination</a:t>
            </a:r>
          </a:p>
          <a:p>
            <a:pPr marL="88900"/>
            <a:endParaRPr lang="en-US" dirty="0"/>
          </a:p>
          <a:p>
            <a:r>
              <a:rPr lang="en-US" b="1" dirty="0"/>
              <a:t>“I decide”</a:t>
            </a:r>
          </a:p>
        </p:txBody>
      </p:sp>
      <p:sp>
        <p:nvSpPr>
          <p:cNvPr id="21" name="TextBox 20"/>
          <p:cNvSpPr txBox="1"/>
          <p:nvPr/>
        </p:nvSpPr>
        <p:spPr>
          <a:xfrm>
            <a:off x="4666106" y="3736363"/>
            <a:ext cx="2121720" cy="369332"/>
          </a:xfrm>
          <a:prstGeom prst="rect">
            <a:avLst/>
          </a:prstGeom>
          <a:noFill/>
        </p:spPr>
        <p:txBody>
          <a:bodyPr wrap="none" rtlCol="0">
            <a:spAutoFit/>
          </a:bodyPr>
          <a:lstStyle/>
          <a:p>
            <a:r>
              <a:rPr lang="en-US" b="1" dirty="0">
                <a:solidFill>
                  <a:schemeClr val="accent1"/>
                </a:solidFill>
              </a:rPr>
              <a:t>Invitational space </a:t>
            </a:r>
          </a:p>
        </p:txBody>
      </p:sp>
      <p:sp>
        <p:nvSpPr>
          <p:cNvPr id="6" name="Footer Placeholder 3"/>
          <p:cNvSpPr>
            <a:spLocks noGrp="1"/>
          </p:cNvSpPr>
          <p:nvPr>
            <p:ph type="ftr" sz="quarter" idx="11"/>
          </p:nvPr>
        </p:nvSpPr>
        <p:spPr>
          <a:xfrm>
            <a:off x="202780" y="6441016"/>
            <a:ext cx="8754954" cy="365124"/>
          </a:xfrm>
        </p:spPr>
        <p:txBody>
          <a:bodyPr/>
          <a:lstStyle/>
          <a:p>
            <a:pPr>
              <a:defRPr/>
            </a:pPr>
            <a:r>
              <a:rPr lang="en-US" dirty="0">
                <a:solidFill>
                  <a:srgbClr val="4F81BD"/>
                </a:solidFill>
              </a:rPr>
              <a:t>Wehipeihana, N (2013) A vision for Indigenous evaluation presented at the AES Conference, 3 September, Brisbane</a:t>
            </a:r>
          </a:p>
        </p:txBody>
      </p:sp>
      <p:pic>
        <p:nvPicPr>
          <p:cNvPr id="7" name="Picture 7" descr="The Kinnect Group (top).jpg"/>
          <p:cNvPicPr>
            <a:picLocks noChangeAspect="1"/>
          </p:cNvPicPr>
          <p:nvPr/>
        </p:nvPicPr>
        <p:blipFill>
          <a:blip r:embed="rId3"/>
          <a:srcRect/>
          <a:stretch>
            <a:fillRect/>
          </a:stretch>
        </p:blipFill>
        <p:spPr bwMode="auto">
          <a:xfrm>
            <a:off x="327024" y="321108"/>
            <a:ext cx="775230" cy="617832"/>
          </a:xfrm>
          <a:prstGeom prst="rect">
            <a:avLst/>
          </a:prstGeom>
          <a:noFill/>
          <a:ln w="9525">
            <a:noFill/>
            <a:miter lim="800000"/>
            <a:headEnd/>
            <a:tailEnd/>
          </a:ln>
        </p:spPr>
      </p:pic>
    </p:spTree>
    <p:extLst>
      <p:ext uri="{BB962C8B-B14F-4D97-AF65-F5344CB8AC3E}">
        <p14:creationId xmlns:p14="http://schemas.microsoft.com/office/powerpoint/2010/main" val="112397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540734" y="577312"/>
            <a:ext cx="19241" cy="5773133"/>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9494" y="3676448"/>
            <a:ext cx="8042487" cy="19244"/>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10091" y="2997952"/>
            <a:ext cx="1712885" cy="1138773"/>
          </a:xfrm>
          <a:prstGeom prst="rect">
            <a:avLst/>
          </a:prstGeom>
          <a:noFill/>
        </p:spPr>
        <p:txBody>
          <a:bodyPr wrap="square" rtlCol="0">
            <a:spAutoFit/>
          </a:bodyPr>
          <a:lstStyle/>
          <a:p>
            <a:pPr marL="88900"/>
            <a:r>
              <a:rPr lang="en-US" sz="1600" dirty="0"/>
              <a:t>Western imposed</a:t>
            </a:r>
          </a:p>
          <a:p>
            <a:endParaRPr lang="en-US" dirty="0"/>
          </a:p>
          <a:p>
            <a:r>
              <a:rPr lang="en-US" b="1" dirty="0"/>
              <a:t>“You decide”</a:t>
            </a:r>
          </a:p>
        </p:txBody>
      </p:sp>
      <p:sp>
        <p:nvSpPr>
          <p:cNvPr id="20" name="TextBox 19"/>
          <p:cNvSpPr txBox="1"/>
          <p:nvPr/>
        </p:nvSpPr>
        <p:spPr>
          <a:xfrm>
            <a:off x="7114913" y="2997952"/>
            <a:ext cx="2365023" cy="1138773"/>
          </a:xfrm>
          <a:prstGeom prst="rect">
            <a:avLst/>
          </a:prstGeom>
          <a:noFill/>
        </p:spPr>
        <p:txBody>
          <a:bodyPr wrap="square" rtlCol="0">
            <a:spAutoFit/>
          </a:bodyPr>
          <a:lstStyle/>
          <a:p>
            <a:pPr marL="88900"/>
            <a:r>
              <a:rPr lang="en-US" sz="1600" dirty="0"/>
              <a:t>Indigenous</a:t>
            </a:r>
          </a:p>
          <a:p>
            <a:pPr marL="88900"/>
            <a:r>
              <a:rPr lang="en-US" sz="1600" dirty="0"/>
              <a:t>Self-determination</a:t>
            </a:r>
          </a:p>
          <a:p>
            <a:pPr marL="88900"/>
            <a:endParaRPr lang="en-US" dirty="0"/>
          </a:p>
          <a:p>
            <a:r>
              <a:rPr lang="en-US" b="1" dirty="0"/>
              <a:t>“I decide”</a:t>
            </a:r>
          </a:p>
        </p:txBody>
      </p:sp>
      <p:sp>
        <p:nvSpPr>
          <p:cNvPr id="21" name="TextBox 20"/>
          <p:cNvSpPr txBox="1"/>
          <p:nvPr/>
        </p:nvSpPr>
        <p:spPr>
          <a:xfrm>
            <a:off x="4666106" y="3736363"/>
            <a:ext cx="2121720" cy="369332"/>
          </a:xfrm>
          <a:prstGeom prst="rect">
            <a:avLst/>
          </a:prstGeom>
          <a:noFill/>
        </p:spPr>
        <p:txBody>
          <a:bodyPr wrap="none" rtlCol="0">
            <a:spAutoFit/>
          </a:bodyPr>
          <a:lstStyle/>
          <a:p>
            <a:r>
              <a:rPr lang="en-US" b="1" dirty="0">
                <a:solidFill>
                  <a:schemeClr val="accent1"/>
                </a:solidFill>
              </a:rPr>
              <a:t>Invitational space </a:t>
            </a:r>
          </a:p>
        </p:txBody>
      </p:sp>
      <p:sp>
        <p:nvSpPr>
          <p:cNvPr id="22" name="TextBox 21"/>
          <p:cNvSpPr txBox="1"/>
          <p:nvPr/>
        </p:nvSpPr>
        <p:spPr>
          <a:xfrm rot="16200000">
            <a:off x="3417872" y="1358679"/>
            <a:ext cx="1826642" cy="369332"/>
          </a:xfrm>
          <a:prstGeom prst="rect">
            <a:avLst/>
          </a:prstGeom>
          <a:noFill/>
        </p:spPr>
        <p:txBody>
          <a:bodyPr wrap="none" rtlCol="0">
            <a:spAutoFit/>
          </a:bodyPr>
          <a:lstStyle/>
          <a:p>
            <a:r>
              <a:rPr lang="en-US" b="1" dirty="0">
                <a:solidFill>
                  <a:schemeClr val="accent1"/>
                </a:solidFill>
              </a:rPr>
              <a:t>Consequences</a:t>
            </a:r>
          </a:p>
        </p:txBody>
      </p:sp>
      <p:sp>
        <p:nvSpPr>
          <p:cNvPr id="23" name="TextBox 22"/>
          <p:cNvSpPr txBox="1"/>
          <p:nvPr/>
        </p:nvSpPr>
        <p:spPr>
          <a:xfrm>
            <a:off x="4577508" y="592080"/>
            <a:ext cx="1963298" cy="892552"/>
          </a:xfrm>
          <a:prstGeom prst="rect">
            <a:avLst/>
          </a:prstGeom>
          <a:noFill/>
        </p:spPr>
        <p:txBody>
          <a:bodyPr wrap="none" rtlCol="0">
            <a:spAutoFit/>
          </a:bodyPr>
          <a:lstStyle/>
          <a:p>
            <a:r>
              <a:rPr lang="en-US" b="1" dirty="0"/>
              <a:t>Good results</a:t>
            </a:r>
          </a:p>
          <a:p>
            <a:r>
              <a:rPr lang="en-US" sz="1600" dirty="0"/>
              <a:t>For Canberra (</a:t>
            </a:r>
            <a:r>
              <a:rPr lang="en-US" sz="1600" dirty="0" err="1"/>
              <a:t>VfM</a:t>
            </a:r>
            <a:r>
              <a:rPr lang="en-US" sz="1600" dirty="0"/>
              <a:t>) </a:t>
            </a:r>
          </a:p>
          <a:p>
            <a:r>
              <a:rPr lang="en-US" sz="1600" dirty="0"/>
              <a:t>For community</a:t>
            </a:r>
          </a:p>
        </p:txBody>
      </p:sp>
      <p:sp>
        <p:nvSpPr>
          <p:cNvPr id="25" name="TextBox 24"/>
          <p:cNvSpPr txBox="1"/>
          <p:nvPr/>
        </p:nvSpPr>
        <p:spPr>
          <a:xfrm>
            <a:off x="4577508" y="4895467"/>
            <a:ext cx="2100154" cy="1354217"/>
          </a:xfrm>
          <a:prstGeom prst="rect">
            <a:avLst/>
          </a:prstGeom>
          <a:noFill/>
        </p:spPr>
        <p:txBody>
          <a:bodyPr wrap="none" rtlCol="0">
            <a:spAutoFit/>
          </a:bodyPr>
          <a:lstStyle/>
          <a:p>
            <a:r>
              <a:rPr lang="en-US" b="1" dirty="0"/>
              <a:t>Harm</a:t>
            </a:r>
          </a:p>
          <a:p>
            <a:r>
              <a:rPr lang="en-US" sz="1600" dirty="0"/>
              <a:t>No change</a:t>
            </a:r>
          </a:p>
          <a:p>
            <a:r>
              <a:rPr lang="en-US" sz="1600" dirty="0"/>
              <a:t>Ineffective</a:t>
            </a:r>
          </a:p>
          <a:p>
            <a:r>
              <a:rPr lang="en-US" sz="1600" dirty="0"/>
              <a:t>Costly for taxpayers</a:t>
            </a:r>
          </a:p>
          <a:p>
            <a:r>
              <a:rPr lang="en-US" sz="1600" dirty="0"/>
              <a:t>Costly for community</a:t>
            </a:r>
          </a:p>
        </p:txBody>
      </p:sp>
      <p:pic>
        <p:nvPicPr>
          <p:cNvPr id="11" name="Picture 7" descr="The Kinnect Group (top).jpg"/>
          <p:cNvPicPr>
            <a:picLocks noChangeAspect="1"/>
          </p:cNvPicPr>
          <p:nvPr/>
        </p:nvPicPr>
        <p:blipFill>
          <a:blip r:embed="rId3"/>
          <a:srcRect/>
          <a:stretch>
            <a:fillRect/>
          </a:stretch>
        </p:blipFill>
        <p:spPr bwMode="auto">
          <a:xfrm>
            <a:off x="327024" y="321108"/>
            <a:ext cx="775230" cy="617832"/>
          </a:xfrm>
          <a:prstGeom prst="rect">
            <a:avLst/>
          </a:prstGeom>
          <a:noFill/>
          <a:ln w="9525">
            <a:noFill/>
            <a:miter lim="800000"/>
            <a:headEnd/>
            <a:tailEnd/>
          </a:ln>
        </p:spPr>
      </p:pic>
      <p:sp>
        <p:nvSpPr>
          <p:cNvPr id="13" name="Footer Placeholder 3"/>
          <p:cNvSpPr>
            <a:spLocks noGrp="1"/>
          </p:cNvSpPr>
          <p:nvPr>
            <p:ph type="ftr" sz="quarter" idx="11"/>
          </p:nvPr>
        </p:nvSpPr>
        <p:spPr>
          <a:xfrm>
            <a:off x="202780" y="6441016"/>
            <a:ext cx="8754954" cy="365124"/>
          </a:xfrm>
        </p:spPr>
        <p:txBody>
          <a:bodyPr/>
          <a:lstStyle/>
          <a:p>
            <a:pPr>
              <a:defRPr/>
            </a:pPr>
            <a:r>
              <a:rPr lang="en-US" dirty="0">
                <a:solidFill>
                  <a:srgbClr val="4F81BD"/>
                </a:solidFill>
              </a:rPr>
              <a:t>Wehipeihana, N (2013) A vision for Indigenous evaluation presented at the AES Conference, 3 September, Brisbane</a:t>
            </a:r>
          </a:p>
        </p:txBody>
      </p:sp>
    </p:spTree>
    <p:extLst>
      <p:ext uri="{BB962C8B-B14F-4D97-AF65-F5344CB8AC3E}">
        <p14:creationId xmlns:p14="http://schemas.microsoft.com/office/powerpoint/2010/main" val="2871015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540734" y="577312"/>
            <a:ext cx="19241" cy="5773133"/>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9494" y="3676448"/>
            <a:ext cx="8042487" cy="19244"/>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13" name="Chevron 12"/>
          <p:cNvSpPr/>
          <p:nvPr/>
        </p:nvSpPr>
        <p:spPr>
          <a:xfrm>
            <a:off x="755749" y="5397122"/>
            <a:ext cx="1208157" cy="484632"/>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chemeClr val="tx1"/>
                </a:solidFill>
              </a:rPr>
              <a:t>TO</a:t>
            </a:r>
          </a:p>
        </p:txBody>
      </p:sp>
      <p:sp>
        <p:nvSpPr>
          <p:cNvPr id="14" name="TextBox 13"/>
          <p:cNvSpPr txBox="1"/>
          <p:nvPr/>
        </p:nvSpPr>
        <p:spPr>
          <a:xfrm>
            <a:off x="310091" y="2997952"/>
            <a:ext cx="1712885" cy="1138773"/>
          </a:xfrm>
          <a:prstGeom prst="rect">
            <a:avLst/>
          </a:prstGeom>
          <a:noFill/>
        </p:spPr>
        <p:txBody>
          <a:bodyPr wrap="square" rtlCol="0">
            <a:spAutoFit/>
          </a:bodyPr>
          <a:lstStyle/>
          <a:p>
            <a:pPr marL="88900"/>
            <a:r>
              <a:rPr lang="en-US" sz="1600" dirty="0"/>
              <a:t>Western imposed</a:t>
            </a:r>
          </a:p>
          <a:p>
            <a:endParaRPr lang="en-US" dirty="0"/>
          </a:p>
          <a:p>
            <a:r>
              <a:rPr lang="en-US" b="1" dirty="0"/>
              <a:t>“You decide”</a:t>
            </a:r>
          </a:p>
        </p:txBody>
      </p:sp>
      <p:sp>
        <p:nvSpPr>
          <p:cNvPr id="20" name="TextBox 19"/>
          <p:cNvSpPr txBox="1"/>
          <p:nvPr/>
        </p:nvSpPr>
        <p:spPr>
          <a:xfrm>
            <a:off x="7114913" y="2997952"/>
            <a:ext cx="2365023" cy="1138773"/>
          </a:xfrm>
          <a:prstGeom prst="rect">
            <a:avLst/>
          </a:prstGeom>
          <a:noFill/>
        </p:spPr>
        <p:txBody>
          <a:bodyPr wrap="square" rtlCol="0">
            <a:spAutoFit/>
          </a:bodyPr>
          <a:lstStyle/>
          <a:p>
            <a:pPr marL="88900"/>
            <a:r>
              <a:rPr lang="en-US" sz="1600" dirty="0"/>
              <a:t>Indigenous</a:t>
            </a:r>
          </a:p>
          <a:p>
            <a:pPr marL="88900"/>
            <a:r>
              <a:rPr lang="en-US" sz="1600" dirty="0"/>
              <a:t>Self-determination</a:t>
            </a:r>
          </a:p>
          <a:p>
            <a:pPr marL="88900"/>
            <a:endParaRPr lang="en-US" dirty="0"/>
          </a:p>
          <a:p>
            <a:r>
              <a:rPr lang="en-US" b="1" dirty="0"/>
              <a:t>“I decide”</a:t>
            </a:r>
          </a:p>
        </p:txBody>
      </p:sp>
      <p:sp>
        <p:nvSpPr>
          <p:cNvPr id="21" name="TextBox 20"/>
          <p:cNvSpPr txBox="1"/>
          <p:nvPr/>
        </p:nvSpPr>
        <p:spPr>
          <a:xfrm>
            <a:off x="4666106" y="3736363"/>
            <a:ext cx="2121720" cy="369332"/>
          </a:xfrm>
          <a:prstGeom prst="rect">
            <a:avLst/>
          </a:prstGeom>
          <a:noFill/>
        </p:spPr>
        <p:txBody>
          <a:bodyPr wrap="none" rtlCol="0">
            <a:spAutoFit/>
          </a:bodyPr>
          <a:lstStyle/>
          <a:p>
            <a:r>
              <a:rPr lang="en-US" b="1" dirty="0">
                <a:solidFill>
                  <a:schemeClr val="accent1"/>
                </a:solidFill>
              </a:rPr>
              <a:t>Invitational space </a:t>
            </a:r>
          </a:p>
        </p:txBody>
      </p:sp>
      <p:sp>
        <p:nvSpPr>
          <p:cNvPr id="22" name="TextBox 21"/>
          <p:cNvSpPr txBox="1"/>
          <p:nvPr/>
        </p:nvSpPr>
        <p:spPr>
          <a:xfrm rot="16200000">
            <a:off x="3417872" y="1358679"/>
            <a:ext cx="1826642" cy="369332"/>
          </a:xfrm>
          <a:prstGeom prst="rect">
            <a:avLst/>
          </a:prstGeom>
          <a:noFill/>
        </p:spPr>
        <p:txBody>
          <a:bodyPr wrap="none" rtlCol="0">
            <a:spAutoFit/>
          </a:bodyPr>
          <a:lstStyle/>
          <a:p>
            <a:r>
              <a:rPr lang="en-US" b="1" dirty="0">
                <a:solidFill>
                  <a:schemeClr val="accent1"/>
                </a:solidFill>
              </a:rPr>
              <a:t>Consequences</a:t>
            </a:r>
          </a:p>
        </p:txBody>
      </p:sp>
      <p:sp>
        <p:nvSpPr>
          <p:cNvPr id="23" name="TextBox 22"/>
          <p:cNvSpPr txBox="1"/>
          <p:nvPr/>
        </p:nvSpPr>
        <p:spPr>
          <a:xfrm>
            <a:off x="4577508" y="592080"/>
            <a:ext cx="1963298" cy="892552"/>
          </a:xfrm>
          <a:prstGeom prst="rect">
            <a:avLst/>
          </a:prstGeom>
          <a:noFill/>
        </p:spPr>
        <p:txBody>
          <a:bodyPr wrap="none" rtlCol="0">
            <a:spAutoFit/>
          </a:bodyPr>
          <a:lstStyle/>
          <a:p>
            <a:r>
              <a:rPr lang="en-US" b="1" dirty="0"/>
              <a:t>Good results</a:t>
            </a:r>
          </a:p>
          <a:p>
            <a:r>
              <a:rPr lang="en-US" sz="1600" dirty="0"/>
              <a:t>For Canberra (</a:t>
            </a:r>
            <a:r>
              <a:rPr lang="en-US" sz="1600" dirty="0" err="1"/>
              <a:t>VfM</a:t>
            </a:r>
            <a:r>
              <a:rPr lang="en-US" sz="1600" dirty="0"/>
              <a:t>) </a:t>
            </a:r>
          </a:p>
          <a:p>
            <a:r>
              <a:rPr lang="en-US" sz="1600" dirty="0"/>
              <a:t>For community</a:t>
            </a:r>
          </a:p>
        </p:txBody>
      </p:sp>
      <p:sp>
        <p:nvSpPr>
          <p:cNvPr id="25" name="TextBox 24"/>
          <p:cNvSpPr txBox="1"/>
          <p:nvPr/>
        </p:nvSpPr>
        <p:spPr>
          <a:xfrm>
            <a:off x="4577508" y="4895467"/>
            <a:ext cx="2100154" cy="1354217"/>
          </a:xfrm>
          <a:prstGeom prst="rect">
            <a:avLst/>
          </a:prstGeom>
          <a:noFill/>
        </p:spPr>
        <p:txBody>
          <a:bodyPr wrap="none" rtlCol="0">
            <a:spAutoFit/>
          </a:bodyPr>
          <a:lstStyle/>
          <a:p>
            <a:r>
              <a:rPr lang="en-US" b="1" dirty="0"/>
              <a:t>Harm</a:t>
            </a:r>
          </a:p>
          <a:p>
            <a:r>
              <a:rPr lang="en-US" sz="1600" dirty="0"/>
              <a:t>No change</a:t>
            </a:r>
          </a:p>
          <a:p>
            <a:r>
              <a:rPr lang="en-US" sz="1600" dirty="0"/>
              <a:t>Ineffective</a:t>
            </a:r>
          </a:p>
          <a:p>
            <a:r>
              <a:rPr lang="en-US" sz="1600" dirty="0"/>
              <a:t>Costly for taxpayers</a:t>
            </a:r>
          </a:p>
          <a:p>
            <a:r>
              <a:rPr lang="en-US" sz="1600" dirty="0"/>
              <a:t>Costly for community</a:t>
            </a:r>
          </a:p>
        </p:txBody>
      </p:sp>
      <p:pic>
        <p:nvPicPr>
          <p:cNvPr id="16" name="Picture 7" descr="The Kinnect Group (top).jpg"/>
          <p:cNvPicPr>
            <a:picLocks noChangeAspect="1"/>
          </p:cNvPicPr>
          <p:nvPr/>
        </p:nvPicPr>
        <p:blipFill>
          <a:blip r:embed="rId3"/>
          <a:srcRect/>
          <a:stretch>
            <a:fillRect/>
          </a:stretch>
        </p:blipFill>
        <p:spPr bwMode="auto">
          <a:xfrm>
            <a:off x="327024" y="321108"/>
            <a:ext cx="775230" cy="617832"/>
          </a:xfrm>
          <a:prstGeom prst="rect">
            <a:avLst/>
          </a:prstGeom>
          <a:noFill/>
          <a:ln w="9525">
            <a:noFill/>
            <a:miter lim="800000"/>
            <a:headEnd/>
            <a:tailEnd/>
          </a:ln>
        </p:spPr>
      </p:pic>
      <p:sp>
        <p:nvSpPr>
          <p:cNvPr id="17" name="Footer Placeholder 3"/>
          <p:cNvSpPr>
            <a:spLocks noGrp="1"/>
          </p:cNvSpPr>
          <p:nvPr>
            <p:ph type="ftr" sz="quarter" idx="11"/>
          </p:nvPr>
        </p:nvSpPr>
        <p:spPr>
          <a:xfrm>
            <a:off x="202780" y="6441016"/>
            <a:ext cx="8754954" cy="365124"/>
          </a:xfrm>
        </p:spPr>
        <p:txBody>
          <a:bodyPr/>
          <a:lstStyle/>
          <a:p>
            <a:pPr>
              <a:defRPr/>
            </a:pPr>
            <a:r>
              <a:rPr lang="en-US" dirty="0">
                <a:solidFill>
                  <a:srgbClr val="4F81BD"/>
                </a:solidFill>
              </a:rPr>
              <a:t>Wehipeihana, N (2013) A vision for Indigenous evaluation presented at the AES Conference, 3 September, Brisbane</a:t>
            </a:r>
          </a:p>
        </p:txBody>
      </p:sp>
    </p:spTree>
    <p:extLst>
      <p:ext uri="{BB962C8B-B14F-4D97-AF65-F5344CB8AC3E}">
        <p14:creationId xmlns:p14="http://schemas.microsoft.com/office/powerpoint/2010/main" val="3655113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540734" y="577312"/>
            <a:ext cx="19241" cy="5773133"/>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9494" y="3676448"/>
            <a:ext cx="8042487" cy="19244"/>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13" name="Chevron 12"/>
          <p:cNvSpPr/>
          <p:nvPr/>
        </p:nvSpPr>
        <p:spPr>
          <a:xfrm>
            <a:off x="755749" y="5397122"/>
            <a:ext cx="1208157" cy="484632"/>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chemeClr val="tx1"/>
                </a:solidFill>
              </a:rPr>
              <a:t>TO</a:t>
            </a:r>
          </a:p>
        </p:txBody>
      </p:sp>
      <p:sp>
        <p:nvSpPr>
          <p:cNvPr id="15" name="Chevron 14"/>
          <p:cNvSpPr/>
          <p:nvPr/>
        </p:nvSpPr>
        <p:spPr>
          <a:xfrm>
            <a:off x="2220693" y="4433510"/>
            <a:ext cx="1208157" cy="484632"/>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chemeClr val="tx1"/>
                </a:solidFill>
              </a:rPr>
              <a:t>FOR</a:t>
            </a:r>
          </a:p>
        </p:txBody>
      </p:sp>
      <p:sp>
        <p:nvSpPr>
          <p:cNvPr id="14" name="TextBox 13"/>
          <p:cNvSpPr txBox="1"/>
          <p:nvPr/>
        </p:nvSpPr>
        <p:spPr>
          <a:xfrm>
            <a:off x="310091" y="2997952"/>
            <a:ext cx="1712885" cy="1138773"/>
          </a:xfrm>
          <a:prstGeom prst="rect">
            <a:avLst/>
          </a:prstGeom>
          <a:noFill/>
        </p:spPr>
        <p:txBody>
          <a:bodyPr wrap="square" rtlCol="0">
            <a:spAutoFit/>
          </a:bodyPr>
          <a:lstStyle/>
          <a:p>
            <a:pPr marL="88900"/>
            <a:r>
              <a:rPr lang="en-US" sz="1600" dirty="0"/>
              <a:t>Western imposed</a:t>
            </a:r>
          </a:p>
          <a:p>
            <a:endParaRPr lang="en-US" dirty="0"/>
          </a:p>
          <a:p>
            <a:r>
              <a:rPr lang="en-US" b="1" dirty="0"/>
              <a:t>“You decide”</a:t>
            </a:r>
          </a:p>
        </p:txBody>
      </p:sp>
      <p:sp>
        <p:nvSpPr>
          <p:cNvPr id="20" name="TextBox 19"/>
          <p:cNvSpPr txBox="1"/>
          <p:nvPr/>
        </p:nvSpPr>
        <p:spPr>
          <a:xfrm>
            <a:off x="7114913" y="2997952"/>
            <a:ext cx="2365023" cy="1138773"/>
          </a:xfrm>
          <a:prstGeom prst="rect">
            <a:avLst/>
          </a:prstGeom>
          <a:noFill/>
        </p:spPr>
        <p:txBody>
          <a:bodyPr wrap="square" rtlCol="0">
            <a:spAutoFit/>
          </a:bodyPr>
          <a:lstStyle/>
          <a:p>
            <a:pPr marL="88900"/>
            <a:r>
              <a:rPr lang="en-US" sz="1600" dirty="0"/>
              <a:t>Indigenous</a:t>
            </a:r>
          </a:p>
          <a:p>
            <a:pPr marL="88900"/>
            <a:r>
              <a:rPr lang="en-US" sz="1600" dirty="0"/>
              <a:t>Self-determination</a:t>
            </a:r>
          </a:p>
          <a:p>
            <a:pPr marL="88900"/>
            <a:endParaRPr lang="en-US" dirty="0"/>
          </a:p>
          <a:p>
            <a:r>
              <a:rPr lang="en-US" b="1" dirty="0"/>
              <a:t>“I decide”</a:t>
            </a:r>
          </a:p>
        </p:txBody>
      </p:sp>
      <p:sp>
        <p:nvSpPr>
          <p:cNvPr id="21" name="TextBox 20"/>
          <p:cNvSpPr txBox="1"/>
          <p:nvPr/>
        </p:nvSpPr>
        <p:spPr>
          <a:xfrm>
            <a:off x="4666106" y="3736363"/>
            <a:ext cx="2121720" cy="369332"/>
          </a:xfrm>
          <a:prstGeom prst="rect">
            <a:avLst/>
          </a:prstGeom>
          <a:noFill/>
        </p:spPr>
        <p:txBody>
          <a:bodyPr wrap="none" rtlCol="0">
            <a:spAutoFit/>
          </a:bodyPr>
          <a:lstStyle/>
          <a:p>
            <a:r>
              <a:rPr lang="en-US" b="1" dirty="0">
                <a:solidFill>
                  <a:schemeClr val="accent1"/>
                </a:solidFill>
              </a:rPr>
              <a:t>Invitational space </a:t>
            </a:r>
          </a:p>
        </p:txBody>
      </p:sp>
      <p:sp>
        <p:nvSpPr>
          <p:cNvPr id="22" name="TextBox 21"/>
          <p:cNvSpPr txBox="1"/>
          <p:nvPr/>
        </p:nvSpPr>
        <p:spPr>
          <a:xfrm rot="16200000">
            <a:off x="3417872" y="1358679"/>
            <a:ext cx="1826642" cy="369332"/>
          </a:xfrm>
          <a:prstGeom prst="rect">
            <a:avLst/>
          </a:prstGeom>
          <a:noFill/>
        </p:spPr>
        <p:txBody>
          <a:bodyPr wrap="none" rtlCol="0">
            <a:spAutoFit/>
          </a:bodyPr>
          <a:lstStyle/>
          <a:p>
            <a:r>
              <a:rPr lang="en-US" b="1" dirty="0">
                <a:solidFill>
                  <a:schemeClr val="accent1"/>
                </a:solidFill>
              </a:rPr>
              <a:t>Consequences</a:t>
            </a:r>
          </a:p>
        </p:txBody>
      </p:sp>
      <p:sp>
        <p:nvSpPr>
          <p:cNvPr id="23" name="TextBox 22"/>
          <p:cNvSpPr txBox="1"/>
          <p:nvPr/>
        </p:nvSpPr>
        <p:spPr>
          <a:xfrm>
            <a:off x="4577508" y="592080"/>
            <a:ext cx="1963298" cy="892552"/>
          </a:xfrm>
          <a:prstGeom prst="rect">
            <a:avLst/>
          </a:prstGeom>
          <a:noFill/>
        </p:spPr>
        <p:txBody>
          <a:bodyPr wrap="none" rtlCol="0">
            <a:spAutoFit/>
          </a:bodyPr>
          <a:lstStyle/>
          <a:p>
            <a:r>
              <a:rPr lang="en-US" b="1" dirty="0"/>
              <a:t>Good results</a:t>
            </a:r>
          </a:p>
          <a:p>
            <a:r>
              <a:rPr lang="en-US" sz="1600" dirty="0"/>
              <a:t>For Canberra (</a:t>
            </a:r>
            <a:r>
              <a:rPr lang="en-US" sz="1600" dirty="0" err="1"/>
              <a:t>VfM</a:t>
            </a:r>
            <a:r>
              <a:rPr lang="en-US" sz="1600" dirty="0"/>
              <a:t>) </a:t>
            </a:r>
          </a:p>
          <a:p>
            <a:r>
              <a:rPr lang="en-US" sz="1600" dirty="0"/>
              <a:t>For community</a:t>
            </a:r>
          </a:p>
        </p:txBody>
      </p:sp>
      <p:sp>
        <p:nvSpPr>
          <p:cNvPr id="25" name="TextBox 24"/>
          <p:cNvSpPr txBox="1"/>
          <p:nvPr/>
        </p:nvSpPr>
        <p:spPr>
          <a:xfrm>
            <a:off x="4577508" y="4895467"/>
            <a:ext cx="2100154" cy="1354217"/>
          </a:xfrm>
          <a:prstGeom prst="rect">
            <a:avLst/>
          </a:prstGeom>
          <a:noFill/>
        </p:spPr>
        <p:txBody>
          <a:bodyPr wrap="none" rtlCol="0">
            <a:spAutoFit/>
          </a:bodyPr>
          <a:lstStyle/>
          <a:p>
            <a:r>
              <a:rPr lang="en-US" b="1" dirty="0"/>
              <a:t>Harm</a:t>
            </a:r>
          </a:p>
          <a:p>
            <a:r>
              <a:rPr lang="en-US" sz="1600" dirty="0"/>
              <a:t>No change</a:t>
            </a:r>
          </a:p>
          <a:p>
            <a:r>
              <a:rPr lang="en-US" sz="1600" dirty="0"/>
              <a:t>Ineffective</a:t>
            </a:r>
          </a:p>
          <a:p>
            <a:r>
              <a:rPr lang="en-US" sz="1600" dirty="0"/>
              <a:t>Costly for taxpayers</a:t>
            </a:r>
          </a:p>
          <a:p>
            <a:r>
              <a:rPr lang="en-US" sz="1600" dirty="0"/>
              <a:t>Costly for community</a:t>
            </a:r>
          </a:p>
        </p:txBody>
      </p:sp>
      <p:pic>
        <p:nvPicPr>
          <p:cNvPr id="16" name="Picture 7" descr="The Kinnect Group (top).jpg"/>
          <p:cNvPicPr>
            <a:picLocks noChangeAspect="1"/>
          </p:cNvPicPr>
          <p:nvPr/>
        </p:nvPicPr>
        <p:blipFill>
          <a:blip r:embed="rId3"/>
          <a:srcRect/>
          <a:stretch>
            <a:fillRect/>
          </a:stretch>
        </p:blipFill>
        <p:spPr bwMode="auto">
          <a:xfrm>
            <a:off x="327024" y="321108"/>
            <a:ext cx="775230" cy="617832"/>
          </a:xfrm>
          <a:prstGeom prst="rect">
            <a:avLst/>
          </a:prstGeom>
          <a:noFill/>
          <a:ln w="9525">
            <a:noFill/>
            <a:miter lim="800000"/>
            <a:headEnd/>
            <a:tailEnd/>
          </a:ln>
        </p:spPr>
      </p:pic>
      <p:sp>
        <p:nvSpPr>
          <p:cNvPr id="17" name="Footer Placeholder 3"/>
          <p:cNvSpPr>
            <a:spLocks noGrp="1"/>
          </p:cNvSpPr>
          <p:nvPr>
            <p:ph type="ftr" sz="quarter" idx="11"/>
          </p:nvPr>
        </p:nvSpPr>
        <p:spPr>
          <a:xfrm>
            <a:off x="202780" y="6441016"/>
            <a:ext cx="8754954" cy="365124"/>
          </a:xfrm>
        </p:spPr>
        <p:txBody>
          <a:bodyPr/>
          <a:lstStyle/>
          <a:p>
            <a:pPr>
              <a:defRPr/>
            </a:pPr>
            <a:r>
              <a:rPr lang="en-US" dirty="0">
                <a:solidFill>
                  <a:srgbClr val="4F81BD"/>
                </a:solidFill>
              </a:rPr>
              <a:t>Wehipeihana, N (2013) A vision for Indigenous evaluation presented at the AES Conference, 3 September, Brisbane</a:t>
            </a:r>
          </a:p>
        </p:txBody>
      </p:sp>
    </p:spTree>
    <p:extLst>
      <p:ext uri="{BB962C8B-B14F-4D97-AF65-F5344CB8AC3E}">
        <p14:creationId xmlns:p14="http://schemas.microsoft.com/office/powerpoint/2010/main" val="3158220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540734" y="577312"/>
            <a:ext cx="19241" cy="5773133"/>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9494" y="3676448"/>
            <a:ext cx="8042487" cy="19244"/>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13" name="Chevron 12"/>
          <p:cNvSpPr/>
          <p:nvPr/>
        </p:nvSpPr>
        <p:spPr>
          <a:xfrm>
            <a:off x="755749" y="5397122"/>
            <a:ext cx="1208157" cy="484632"/>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chemeClr val="tx1"/>
                </a:solidFill>
              </a:rPr>
              <a:t>TO</a:t>
            </a:r>
          </a:p>
        </p:txBody>
      </p:sp>
      <p:sp>
        <p:nvSpPr>
          <p:cNvPr id="15" name="Chevron 14"/>
          <p:cNvSpPr/>
          <p:nvPr/>
        </p:nvSpPr>
        <p:spPr>
          <a:xfrm>
            <a:off x="2220693" y="4433510"/>
            <a:ext cx="1208157" cy="484632"/>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chemeClr val="tx1"/>
                </a:solidFill>
              </a:rPr>
              <a:t>FOR</a:t>
            </a:r>
          </a:p>
        </p:txBody>
      </p:sp>
      <p:sp>
        <p:nvSpPr>
          <p:cNvPr id="16" name="Chevron 15"/>
          <p:cNvSpPr/>
          <p:nvPr/>
        </p:nvSpPr>
        <p:spPr>
          <a:xfrm>
            <a:off x="3685637" y="3469898"/>
            <a:ext cx="1208157" cy="484632"/>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chemeClr val="tx1"/>
                </a:solidFill>
              </a:rPr>
              <a:t>WITH</a:t>
            </a:r>
          </a:p>
        </p:txBody>
      </p:sp>
      <p:sp>
        <p:nvSpPr>
          <p:cNvPr id="14" name="TextBox 13"/>
          <p:cNvSpPr txBox="1"/>
          <p:nvPr/>
        </p:nvSpPr>
        <p:spPr>
          <a:xfrm>
            <a:off x="310091" y="2997952"/>
            <a:ext cx="1712885" cy="1138773"/>
          </a:xfrm>
          <a:prstGeom prst="rect">
            <a:avLst/>
          </a:prstGeom>
          <a:noFill/>
        </p:spPr>
        <p:txBody>
          <a:bodyPr wrap="square" rtlCol="0">
            <a:spAutoFit/>
          </a:bodyPr>
          <a:lstStyle/>
          <a:p>
            <a:pPr marL="88900"/>
            <a:r>
              <a:rPr lang="en-US" sz="1600" dirty="0"/>
              <a:t>Western imposed</a:t>
            </a:r>
          </a:p>
          <a:p>
            <a:endParaRPr lang="en-US" dirty="0"/>
          </a:p>
          <a:p>
            <a:r>
              <a:rPr lang="en-US" b="1" dirty="0"/>
              <a:t>“You decide”</a:t>
            </a:r>
          </a:p>
        </p:txBody>
      </p:sp>
      <p:sp>
        <p:nvSpPr>
          <p:cNvPr id="20" name="TextBox 19"/>
          <p:cNvSpPr txBox="1"/>
          <p:nvPr/>
        </p:nvSpPr>
        <p:spPr>
          <a:xfrm>
            <a:off x="7114913" y="2997952"/>
            <a:ext cx="2365023" cy="1138773"/>
          </a:xfrm>
          <a:prstGeom prst="rect">
            <a:avLst/>
          </a:prstGeom>
          <a:noFill/>
        </p:spPr>
        <p:txBody>
          <a:bodyPr wrap="square" rtlCol="0">
            <a:spAutoFit/>
          </a:bodyPr>
          <a:lstStyle/>
          <a:p>
            <a:pPr marL="88900"/>
            <a:r>
              <a:rPr lang="en-US" sz="1600" dirty="0"/>
              <a:t>Indigenous</a:t>
            </a:r>
          </a:p>
          <a:p>
            <a:pPr marL="88900"/>
            <a:r>
              <a:rPr lang="en-US" sz="1600" dirty="0"/>
              <a:t>Self-determination</a:t>
            </a:r>
          </a:p>
          <a:p>
            <a:pPr marL="88900"/>
            <a:endParaRPr lang="en-US" dirty="0"/>
          </a:p>
          <a:p>
            <a:r>
              <a:rPr lang="en-US" b="1" dirty="0"/>
              <a:t>“I decide”</a:t>
            </a:r>
          </a:p>
        </p:txBody>
      </p:sp>
      <p:sp>
        <p:nvSpPr>
          <p:cNvPr id="21" name="TextBox 20"/>
          <p:cNvSpPr txBox="1"/>
          <p:nvPr/>
        </p:nvSpPr>
        <p:spPr>
          <a:xfrm>
            <a:off x="4666106" y="3736363"/>
            <a:ext cx="2121720" cy="369332"/>
          </a:xfrm>
          <a:prstGeom prst="rect">
            <a:avLst/>
          </a:prstGeom>
          <a:noFill/>
        </p:spPr>
        <p:txBody>
          <a:bodyPr wrap="none" rtlCol="0">
            <a:spAutoFit/>
          </a:bodyPr>
          <a:lstStyle/>
          <a:p>
            <a:r>
              <a:rPr lang="en-US" b="1" dirty="0">
                <a:solidFill>
                  <a:schemeClr val="accent1"/>
                </a:solidFill>
              </a:rPr>
              <a:t>Invitational space </a:t>
            </a:r>
          </a:p>
        </p:txBody>
      </p:sp>
      <p:sp>
        <p:nvSpPr>
          <p:cNvPr id="22" name="TextBox 21"/>
          <p:cNvSpPr txBox="1"/>
          <p:nvPr/>
        </p:nvSpPr>
        <p:spPr>
          <a:xfrm rot="16200000">
            <a:off x="3417872" y="1358679"/>
            <a:ext cx="1826642" cy="369332"/>
          </a:xfrm>
          <a:prstGeom prst="rect">
            <a:avLst/>
          </a:prstGeom>
          <a:noFill/>
        </p:spPr>
        <p:txBody>
          <a:bodyPr wrap="none" rtlCol="0">
            <a:spAutoFit/>
          </a:bodyPr>
          <a:lstStyle/>
          <a:p>
            <a:r>
              <a:rPr lang="en-US" b="1" dirty="0">
                <a:solidFill>
                  <a:schemeClr val="accent1"/>
                </a:solidFill>
              </a:rPr>
              <a:t>Consequences</a:t>
            </a:r>
          </a:p>
        </p:txBody>
      </p:sp>
      <p:sp>
        <p:nvSpPr>
          <p:cNvPr id="23" name="TextBox 22"/>
          <p:cNvSpPr txBox="1"/>
          <p:nvPr/>
        </p:nvSpPr>
        <p:spPr>
          <a:xfrm>
            <a:off x="4577508" y="592080"/>
            <a:ext cx="1963298" cy="892552"/>
          </a:xfrm>
          <a:prstGeom prst="rect">
            <a:avLst/>
          </a:prstGeom>
          <a:noFill/>
        </p:spPr>
        <p:txBody>
          <a:bodyPr wrap="none" rtlCol="0">
            <a:spAutoFit/>
          </a:bodyPr>
          <a:lstStyle/>
          <a:p>
            <a:r>
              <a:rPr lang="en-US" b="1" dirty="0"/>
              <a:t>Good results</a:t>
            </a:r>
          </a:p>
          <a:p>
            <a:r>
              <a:rPr lang="en-US" sz="1600" dirty="0"/>
              <a:t>For Canberra (</a:t>
            </a:r>
            <a:r>
              <a:rPr lang="en-US" sz="1600" dirty="0" err="1"/>
              <a:t>VfM</a:t>
            </a:r>
            <a:r>
              <a:rPr lang="en-US" sz="1600" dirty="0"/>
              <a:t>) </a:t>
            </a:r>
          </a:p>
          <a:p>
            <a:r>
              <a:rPr lang="en-US" sz="1600" dirty="0"/>
              <a:t>For community</a:t>
            </a:r>
          </a:p>
        </p:txBody>
      </p:sp>
      <p:sp>
        <p:nvSpPr>
          <p:cNvPr id="25" name="TextBox 24"/>
          <p:cNvSpPr txBox="1"/>
          <p:nvPr/>
        </p:nvSpPr>
        <p:spPr>
          <a:xfrm>
            <a:off x="4577508" y="4895467"/>
            <a:ext cx="2100154" cy="1354217"/>
          </a:xfrm>
          <a:prstGeom prst="rect">
            <a:avLst/>
          </a:prstGeom>
          <a:noFill/>
        </p:spPr>
        <p:txBody>
          <a:bodyPr wrap="none" rtlCol="0">
            <a:spAutoFit/>
          </a:bodyPr>
          <a:lstStyle/>
          <a:p>
            <a:r>
              <a:rPr lang="en-US" b="1" dirty="0"/>
              <a:t>Harm</a:t>
            </a:r>
          </a:p>
          <a:p>
            <a:r>
              <a:rPr lang="en-US" sz="1600" dirty="0"/>
              <a:t>No change</a:t>
            </a:r>
          </a:p>
          <a:p>
            <a:r>
              <a:rPr lang="en-US" sz="1600" dirty="0"/>
              <a:t>Ineffective</a:t>
            </a:r>
          </a:p>
          <a:p>
            <a:r>
              <a:rPr lang="en-US" sz="1600" dirty="0"/>
              <a:t>Costly for taxpayers</a:t>
            </a:r>
          </a:p>
          <a:p>
            <a:r>
              <a:rPr lang="en-US" sz="1600" dirty="0"/>
              <a:t>Costly for community</a:t>
            </a:r>
          </a:p>
        </p:txBody>
      </p:sp>
      <p:pic>
        <p:nvPicPr>
          <p:cNvPr id="17" name="Picture 7" descr="The Kinnect Group (top).jpg"/>
          <p:cNvPicPr>
            <a:picLocks noChangeAspect="1"/>
          </p:cNvPicPr>
          <p:nvPr/>
        </p:nvPicPr>
        <p:blipFill>
          <a:blip r:embed="rId3"/>
          <a:srcRect/>
          <a:stretch>
            <a:fillRect/>
          </a:stretch>
        </p:blipFill>
        <p:spPr bwMode="auto">
          <a:xfrm>
            <a:off x="327024" y="321108"/>
            <a:ext cx="775230" cy="617832"/>
          </a:xfrm>
          <a:prstGeom prst="rect">
            <a:avLst/>
          </a:prstGeom>
          <a:noFill/>
          <a:ln w="9525">
            <a:noFill/>
            <a:miter lim="800000"/>
            <a:headEnd/>
            <a:tailEnd/>
          </a:ln>
        </p:spPr>
      </p:pic>
      <p:sp>
        <p:nvSpPr>
          <p:cNvPr id="18" name="Footer Placeholder 3"/>
          <p:cNvSpPr>
            <a:spLocks noGrp="1"/>
          </p:cNvSpPr>
          <p:nvPr>
            <p:ph type="ftr" sz="quarter" idx="11"/>
          </p:nvPr>
        </p:nvSpPr>
        <p:spPr>
          <a:xfrm>
            <a:off x="202780" y="6441016"/>
            <a:ext cx="8754954" cy="365124"/>
          </a:xfrm>
        </p:spPr>
        <p:txBody>
          <a:bodyPr/>
          <a:lstStyle/>
          <a:p>
            <a:pPr>
              <a:defRPr/>
            </a:pPr>
            <a:r>
              <a:rPr lang="en-US" dirty="0">
                <a:solidFill>
                  <a:srgbClr val="4F81BD"/>
                </a:solidFill>
              </a:rPr>
              <a:t>Wehipeihana, N (2013) A vision for Indigenous evaluation presented at the AES Conference, 3 September, Brisbane</a:t>
            </a:r>
          </a:p>
        </p:txBody>
      </p:sp>
    </p:spTree>
    <p:extLst>
      <p:ext uri="{BB962C8B-B14F-4D97-AF65-F5344CB8AC3E}">
        <p14:creationId xmlns:p14="http://schemas.microsoft.com/office/powerpoint/2010/main" val="1354327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540734" y="577312"/>
            <a:ext cx="19241" cy="5773133"/>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9494" y="3676448"/>
            <a:ext cx="8042487" cy="19244"/>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13" name="Chevron 12"/>
          <p:cNvSpPr/>
          <p:nvPr/>
        </p:nvSpPr>
        <p:spPr>
          <a:xfrm>
            <a:off x="755749" y="5397122"/>
            <a:ext cx="1208157" cy="484632"/>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chemeClr val="tx1"/>
                </a:solidFill>
              </a:rPr>
              <a:t>TO</a:t>
            </a:r>
          </a:p>
        </p:txBody>
      </p:sp>
      <p:sp>
        <p:nvSpPr>
          <p:cNvPr id="15" name="Chevron 14"/>
          <p:cNvSpPr/>
          <p:nvPr/>
        </p:nvSpPr>
        <p:spPr>
          <a:xfrm>
            <a:off x="2220693" y="4433510"/>
            <a:ext cx="1208157" cy="484632"/>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chemeClr val="tx1"/>
                </a:solidFill>
              </a:rPr>
              <a:t>FOR</a:t>
            </a:r>
          </a:p>
        </p:txBody>
      </p:sp>
      <p:sp>
        <p:nvSpPr>
          <p:cNvPr id="16" name="Chevron 15"/>
          <p:cNvSpPr/>
          <p:nvPr/>
        </p:nvSpPr>
        <p:spPr>
          <a:xfrm>
            <a:off x="3685637" y="3469898"/>
            <a:ext cx="1208157" cy="484632"/>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chemeClr val="tx1"/>
                </a:solidFill>
              </a:rPr>
              <a:t>WITH</a:t>
            </a:r>
          </a:p>
        </p:txBody>
      </p:sp>
      <p:sp>
        <p:nvSpPr>
          <p:cNvPr id="17" name="Chevron 16"/>
          <p:cNvSpPr/>
          <p:nvPr/>
        </p:nvSpPr>
        <p:spPr>
          <a:xfrm>
            <a:off x="5150581" y="2506286"/>
            <a:ext cx="1208157" cy="48463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chemeClr val="tx1"/>
                </a:solidFill>
              </a:rPr>
              <a:t>BY</a:t>
            </a:r>
          </a:p>
        </p:txBody>
      </p:sp>
      <p:sp>
        <p:nvSpPr>
          <p:cNvPr id="14" name="TextBox 13"/>
          <p:cNvSpPr txBox="1"/>
          <p:nvPr/>
        </p:nvSpPr>
        <p:spPr>
          <a:xfrm>
            <a:off x="310091" y="2997952"/>
            <a:ext cx="1712885" cy="1138773"/>
          </a:xfrm>
          <a:prstGeom prst="rect">
            <a:avLst/>
          </a:prstGeom>
          <a:noFill/>
        </p:spPr>
        <p:txBody>
          <a:bodyPr wrap="square" rtlCol="0">
            <a:spAutoFit/>
          </a:bodyPr>
          <a:lstStyle/>
          <a:p>
            <a:pPr marL="88900"/>
            <a:r>
              <a:rPr lang="en-US" sz="1600" dirty="0"/>
              <a:t>Western imposed</a:t>
            </a:r>
          </a:p>
          <a:p>
            <a:endParaRPr lang="en-US" dirty="0"/>
          </a:p>
          <a:p>
            <a:r>
              <a:rPr lang="en-US" b="1" dirty="0"/>
              <a:t>“You decide”</a:t>
            </a:r>
          </a:p>
        </p:txBody>
      </p:sp>
      <p:sp>
        <p:nvSpPr>
          <p:cNvPr id="20" name="TextBox 19"/>
          <p:cNvSpPr txBox="1"/>
          <p:nvPr/>
        </p:nvSpPr>
        <p:spPr>
          <a:xfrm>
            <a:off x="7114913" y="2997952"/>
            <a:ext cx="2365023" cy="1138773"/>
          </a:xfrm>
          <a:prstGeom prst="rect">
            <a:avLst/>
          </a:prstGeom>
          <a:noFill/>
        </p:spPr>
        <p:txBody>
          <a:bodyPr wrap="square" rtlCol="0">
            <a:spAutoFit/>
          </a:bodyPr>
          <a:lstStyle/>
          <a:p>
            <a:pPr marL="88900"/>
            <a:r>
              <a:rPr lang="en-US" sz="1600" dirty="0"/>
              <a:t>Indigenous</a:t>
            </a:r>
          </a:p>
          <a:p>
            <a:pPr marL="88900"/>
            <a:r>
              <a:rPr lang="en-US" sz="1600" dirty="0"/>
              <a:t>Self-determination</a:t>
            </a:r>
          </a:p>
          <a:p>
            <a:pPr marL="88900"/>
            <a:endParaRPr lang="en-US" dirty="0"/>
          </a:p>
          <a:p>
            <a:r>
              <a:rPr lang="en-US" b="1" dirty="0"/>
              <a:t>“I decide”</a:t>
            </a:r>
          </a:p>
        </p:txBody>
      </p:sp>
      <p:sp>
        <p:nvSpPr>
          <p:cNvPr id="21" name="TextBox 20"/>
          <p:cNvSpPr txBox="1"/>
          <p:nvPr/>
        </p:nvSpPr>
        <p:spPr>
          <a:xfrm>
            <a:off x="4666106" y="3736363"/>
            <a:ext cx="2121720" cy="369332"/>
          </a:xfrm>
          <a:prstGeom prst="rect">
            <a:avLst/>
          </a:prstGeom>
          <a:noFill/>
        </p:spPr>
        <p:txBody>
          <a:bodyPr wrap="none" rtlCol="0">
            <a:spAutoFit/>
          </a:bodyPr>
          <a:lstStyle/>
          <a:p>
            <a:r>
              <a:rPr lang="en-US" b="1" dirty="0">
                <a:solidFill>
                  <a:schemeClr val="accent1"/>
                </a:solidFill>
              </a:rPr>
              <a:t>Invitational space </a:t>
            </a:r>
          </a:p>
        </p:txBody>
      </p:sp>
      <p:sp>
        <p:nvSpPr>
          <p:cNvPr id="22" name="TextBox 21"/>
          <p:cNvSpPr txBox="1"/>
          <p:nvPr/>
        </p:nvSpPr>
        <p:spPr>
          <a:xfrm rot="16200000">
            <a:off x="3417872" y="1358679"/>
            <a:ext cx="1826642" cy="369332"/>
          </a:xfrm>
          <a:prstGeom prst="rect">
            <a:avLst/>
          </a:prstGeom>
          <a:noFill/>
        </p:spPr>
        <p:txBody>
          <a:bodyPr wrap="none" rtlCol="0">
            <a:spAutoFit/>
          </a:bodyPr>
          <a:lstStyle/>
          <a:p>
            <a:r>
              <a:rPr lang="en-US" b="1" dirty="0">
                <a:solidFill>
                  <a:schemeClr val="accent1"/>
                </a:solidFill>
              </a:rPr>
              <a:t>Consequences</a:t>
            </a:r>
          </a:p>
        </p:txBody>
      </p:sp>
      <p:sp>
        <p:nvSpPr>
          <p:cNvPr id="23" name="TextBox 22"/>
          <p:cNvSpPr txBox="1"/>
          <p:nvPr/>
        </p:nvSpPr>
        <p:spPr>
          <a:xfrm>
            <a:off x="4577508" y="592080"/>
            <a:ext cx="1963298" cy="892552"/>
          </a:xfrm>
          <a:prstGeom prst="rect">
            <a:avLst/>
          </a:prstGeom>
          <a:noFill/>
        </p:spPr>
        <p:txBody>
          <a:bodyPr wrap="none" rtlCol="0">
            <a:spAutoFit/>
          </a:bodyPr>
          <a:lstStyle/>
          <a:p>
            <a:r>
              <a:rPr lang="en-US" b="1" dirty="0"/>
              <a:t>Good results</a:t>
            </a:r>
          </a:p>
          <a:p>
            <a:r>
              <a:rPr lang="en-US" sz="1600" dirty="0"/>
              <a:t>For Canberra (</a:t>
            </a:r>
            <a:r>
              <a:rPr lang="en-US" sz="1600" dirty="0" err="1"/>
              <a:t>VfM</a:t>
            </a:r>
            <a:r>
              <a:rPr lang="en-US" sz="1600" dirty="0"/>
              <a:t>) </a:t>
            </a:r>
          </a:p>
          <a:p>
            <a:r>
              <a:rPr lang="en-US" sz="1600" dirty="0"/>
              <a:t>For community</a:t>
            </a:r>
          </a:p>
        </p:txBody>
      </p:sp>
      <p:sp>
        <p:nvSpPr>
          <p:cNvPr id="25" name="TextBox 24"/>
          <p:cNvSpPr txBox="1"/>
          <p:nvPr/>
        </p:nvSpPr>
        <p:spPr>
          <a:xfrm>
            <a:off x="4577508" y="4895467"/>
            <a:ext cx="2100154" cy="1354217"/>
          </a:xfrm>
          <a:prstGeom prst="rect">
            <a:avLst/>
          </a:prstGeom>
          <a:noFill/>
        </p:spPr>
        <p:txBody>
          <a:bodyPr wrap="none" rtlCol="0">
            <a:spAutoFit/>
          </a:bodyPr>
          <a:lstStyle/>
          <a:p>
            <a:r>
              <a:rPr lang="en-US" b="1" dirty="0"/>
              <a:t>Harm</a:t>
            </a:r>
          </a:p>
          <a:p>
            <a:r>
              <a:rPr lang="en-US" sz="1600" dirty="0"/>
              <a:t>No change</a:t>
            </a:r>
          </a:p>
          <a:p>
            <a:r>
              <a:rPr lang="en-US" sz="1600" dirty="0"/>
              <a:t>Ineffective</a:t>
            </a:r>
          </a:p>
          <a:p>
            <a:r>
              <a:rPr lang="en-US" sz="1600" dirty="0"/>
              <a:t>Costly for taxpayers</a:t>
            </a:r>
          </a:p>
          <a:p>
            <a:r>
              <a:rPr lang="en-US" sz="1600" dirty="0"/>
              <a:t>Costly for community</a:t>
            </a:r>
          </a:p>
        </p:txBody>
      </p:sp>
      <p:pic>
        <p:nvPicPr>
          <p:cNvPr id="19" name="Picture 7" descr="The Kinnect Group (top).jpg"/>
          <p:cNvPicPr>
            <a:picLocks noChangeAspect="1"/>
          </p:cNvPicPr>
          <p:nvPr/>
        </p:nvPicPr>
        <p:blipFill>
          <a:blip r:embed="rId3"/>
          <a:srcRect/>
          <a:stretch>
            <a:fillRect/>
          </a:stretch>
        </p:blipFill>
        <p:spPr bwMode="auto">
          <a:xfrm>
            <a:off x="327024" y="321108"/>
            <a:ext cx="775230" cy="617832"/>
          </a:xfrm>
          <a:prstGeom prst="rect">
            <a:avLst/>
          </a:prstGeom>
          <a:noFill/>
          <a:ln w="9525">
            <a:noFill/>
            <a:miter lim="800000"/>
            <a:headEnd/>
            <a:tailEnd/>
          </a:ln>
        </p:spPr>
      </p:pic>
      <p:sp>
        <p:nvSpPr>
          <p:cNvPr id="24" name="Footer Placeholder 3"/>
          <p:cNvSpPr>
            <a:spLocks noGrp="1"/>
          </p:cNvSpPr>
          <p:nvPr>
            <p:ph type="ftr" sz="quarter" idx="11"/>
          </p:nvPr>
        </p:nvSpPr>
        <p:spPr>
          <a:xfrm>
            <a:off x="202780" y="6441016"/>
            <a:ext cx="8754954" cy="365124"/>
          </a:xfrm>
        </p:spPr>
        <p:txBody>
          <a:bodyPr/>
          <a:lstStyle/>
          <a:p>
            <a:pPr>
              <a:defRPr/>
            </a:pPr>
            <a:r>
              <a:rPr lang="en-US" dirty="0">
                <a:solidFill>
                  <a:srgbClr val="4F81BD"/>
                </a:solidFill>
              </a:rPr>
              <a:t>Wehipeihana, N (2013) A vision for Indigenous evaluation presented at the AES Conference, 3 September, Brisbane</a:t>
            </a:r>
          </a:p>
        </p:txBody>
      </p:sp>
    </p:spTree>
    <p:extLst>
      <p:ext uri="{BB962C8B-B14F-4D97-AF65-F5344CB8AC3E}">
        <p14:creationId xmlns:p14="http://schemas.microsoft.com/office/powerpoint/2010/main" val="3577949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540734" y="577312"/>
            <a:ext cx="19241" cy="5773133"/>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9494" y="3676448"/>
            <a:ext cx="8042487" cy="19244"/>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13" name="Chevron 12"/>
          <p:cNvSpPr/>
          <p:nvPr/>
        </p:nvSpPr>
        <p:spPr>
          <a:xfrm>
            <a:off x="755749" y="5397122"/>
            <a:ext cx="1208157" cy="484632"/>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chemeClr val="tx1"/>
                </a:solidFill>
              </a:rPr>
              <a:t>TO</a:t>
            </a:r>
          </a:p>
        </p:txBody>
      </p:sp>
      <p:sp>
        <p:nvSpPr>
          <p:cNvPr id="15" name="Chevron 14"/>
          <p:cNvSpPr/>
          <p:nvPr/>
        </p:nvSpPr>
        <p:spPr>
          <a:xfrm>
            <a:off x="2220693" y="4433510"/>
            <a:ext cx="1208157" cy="484632"/>
          </a:xfrm>
          <a:prstGeom prst="chevr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chemeClr val="tx1"/>
                </a:solidFill>
              </a:rPr>
              <a:t>FOR</a:t>
            </a:r>
          </a:p>
        </p:txBody>
      </p:sp>
      <p:sp>
        <p:nvSpPr>
          <p:cNvPr id="16" name="Chevron 15"/>
          <p:cNvSpPr/>
          <p:nvPr/>
        </p:nvSpPr>
        <p:spPr>
          <a:xfrm>
            <a:off x="3685637" y="3469898"/>
            <a:ext cx="1208157" cy="484632"/>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solidFill>
                  <a:schemeClr val="tx1"/>
                </a:solidFill>
              </a:rPr>
              <a:t>WITH</a:t>
            </a:r>
          </a:p>
        </p:txBody>
      </p:sp>
      <p:sp>
        <p:nvSpPr>
          <p:cNvPr id="17" name="Chevron 16"/>
          <p:cNvSpPr/>
          <p:nvPr/>
        </p:nvSpPr>
        <p:spPr>
          <a:xfrm>
            <a:off x="5150581" y="2506286"/>
            <a:ext cx="1208157" cy="484632"/>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chemeClr val="tx1"/>
                </a:solidFill>
              </a:rPr>
              <a:t>BY</a:t>
            </a:r>
          </a:p>
        </p:txBody>
      </p:sp>
      <p:sp>
        <p:nvSpPr>
          <p:cNvPr id="18" name="Chevron 17"/>
          <p:cNvSpPr/>
          <p:nvPr/>
        </p:nvSpPr>
        <p:spPr>
          <a:xfrm>
            <a:off x="6615524" y="1542674"/>
            <a:ext cx="1208157" cy="484632"/>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chemeClr val="tx1"/>
                </a:solidFill>
              </a:rPr>
              <a:t>AS</a:t>
            </a:r>
          </a:p>
        </p:txBody>
      </p:sp>
      <p:sp>
        <p:nvSpPr>
          <p:cNvPr id="14" name="TextBox 13"/>
          <p:cNvSpPr txBox="1"/>
          <p:nvPr/>
        </p:nvSpPr>
        <p:spPr>
          <a:xfrm>
            <a:off x="310091" y="2997952"/>
            <a:ext cx="1712885" cy="1138773"/>
          </a:xfrm>
          <a:prstGeom prst="rect">
            <a:avLst/>
          </a:prstGeom>
          <a:noFill/>
        </p:spPr>
        <p:txBody>
          <a:bodyPr wrap="square" rtlCol="0">
            <a:spAutoFit/>
          </a:bodyPr>
          <a:lstStyle/>
          <a:p>
            <a:pPr marL="88900"/>
            <a:r>
              <a:rPr lang="en-US" sz="1600" dirty="0"/>
              <a:t>Western imposed</a:t>
            </a:r>
          </a:p>
          <a:p>
            <a:endParaRPr lang="en-US" dirty="0"/>
          </a:p>
          <a:p>
            <a:r>
              <a:rPr lang="en-US" b="1" dirty="0"/>
              <a:t>“You decide”</a:t>
            </a:r>
          </a:p>
        </p:txBody>
      </p:sp>
      <p:sp>
        <p:nvSpPr>
          <p:cNvPr id="20" name="TextBox 19"/>
          <p:cNvSpPr txBox="1"/>
          <p:nvPr/>
        </p:nvSpPr>
        <p:spPr>
          <a:xfrm>
            <a:off x="7114913" y="2997952"/>
            <a:ext cx="2365023" cy="1138773"/>
          </a:xfrm>
          <a:prstGeom prst="rect">
            <a:avLst/>
          </a:prstGeom>
          <a:noFill/>
        </p:spPr>
        <p:txBody>
          <a:bodyPr wrap="square" rtlCol="0">
            <a:spAutoFit/>
          </a:bodyPr>
          <a:lstStyle/>
          <a:p>
            <a:pPr marL="88900"/>
            <a:r>
              <a:rPr lang="en-US" sz="1600" dirty="0"/>
              <a:t>Indigenous</a:t>
            </a:r>
          </a:p>
          <a:p>
            <a:pPr marL="88900"/>
            <a:r>
              <a:rPr lang="en-US" sz="1600" dirty="0"/>
              <a:t>Self-determination</a:t>
            </a:r>
          </a:p>
          <a:p>
            <a:pPr marL="88900"/>
            <a:endParaRPr lang="en-US" dirty="0"/>
          </a:p>
          <a:p>
            <a:r>
              <a:rPr lang="en-US" b="1" dirty="0"/>
              <a:t>“I decide”</a:t>
            </a:r>
          </a:p>
        </p:txBody>
      </p:sp>
      <p:sp>
        <p:nvSpPr>
          <p:cNvPr id="21" name="TextBox 20"/>
          <p:cNvSpPr txBox="1"/>
          <p:nvPr/>
        </p:nvSpPr>
        <p:spPr>
          <a:xfrm>
            <a:off x="4666106" y="3736363"/>
            <a:ext cx="2121720" cy="369332"/>
          </a:xfrm>
          <a:prstGeom prst="rect">
            <a:avLst/>
          </a:prstGeom>
          <a:noFill/>
        </p:spPr>
        <p:txBody>
          <a:bodyPr wrap="none" rtlCol="0">
            <a:spAutoFit/>
          </a:bodyPr>
          <a:lstStyle/>
          <a:p>
            <a:r>
              <a:rPr lang="en-US" b="1" dirty="0">
                <a:solidFill>
                  <a:schemeClr val="accent1"/>
                </a:solidFill>
              </a:rPr>
              <a:t>Invitational space </a:t>
            </a:r>
          </a:p>
        </p:txBody>
      </p:sp>
      <p:sp>
        <p:nvSpPr>
          <p:cNvPr id="22" name="TextBox 21"/>
          <p:cNvSpPr txBox="1"/>
          <p:nvPr/>
        </p:nvSpPr>
        <p:spPr>
          <a:xfrm rot="16200000">
            <a:off x="3417872" y="1358679"/>
            <a:ext cx="1826642" cy="369332"/>
          </a:xfrm>
          <a:prstGeom prst="rect">
            <a:avLst/>
          </a:prstGeom>
          <a:noFill/>
        </p:spPr>
        <p:txBody>
          <a:bodyPr wrap="none" rtlCol="0">
            <a:spAutoFit/>
          </a:bodyPr>
          <a:lstStyle/>
          <a:p>
            <a:r>
              <a:rPr lang="en-US" b="1" dirty="0">
                <a:solidFill>
                  <a:schemeClr val="accent1"/>
                </a:solidFill>
              </a:rPr>
              <a:t>Consequences</a:t>
            </a:r>
          </a:p>
        </p:txBody>
      </p:sp>
      <p:sp>
        <p:nvSpPr>
          <p:cNvPr id="23" name="TextBox 22"/>
          <p:cNvSpPr txBox="1"/>
          <p:nvPr/>
        </p:nvSpPr>
        <p:spPr>
          <a:xfrm>
            <a:off x="4577508" y="592080"/>
            <a:ext cx="1963298" cy="892552"/>
          </a:xfrm>
          <a:prstGeom prst="rect">
            <a:avLst/>
          </a:prstGeom>
          <a:noFill/>
        </p:spPr>
        <p:txBody>
          <a:bodyPr wrap="none" rtlCol="0">
            <a:spAutoFit/>
          </a:bodyPr>
          <a:lstStyle/>
          <a:p>
            <a:r>
              <a:rPr lang="en-US" b="1" dirty="0"/>
              <a:t>Good results</a:t>
            </a:r>
          </a:p>
          <a:p>
            <a:r>
              <a:rPr lang="en-US" sz="1600" dirty="0"/>
              <a:t>For Canberra (</a:t>
            </a:r>
            <a:r>
              <a:rPr lang="en-US" sz="1600" dirty="0" err="1"/>
              <a:t>VfM</a:t>
            </a:r>
            <a:r>
              <a:rPr lang="en-US" sz="1600" dirty="0"/>
              <a:t>) </a:t>
            </a:r>
          </a:p>
          <a:p>
            <a:r>
              <a:rPr lang="en-US" sz="1600" dirty="0"/>
              <a:t>For community</a:t>
            </a:r>
          </a:p>
        </p:txBody>
      </p:sp>
      <p:sp>
        <p:nvSpPr>
          <p:cNvPr id="25" name="TextBox 24"/>
          <p:cNvSpPr txBox="1"/>
          <p:nvPr/>
        </p:nvSpPr>
        <p:spPr>
          <a:xfrm>
            <a:off x="4577508" y="4895467"/>
            <a:ext cx="2100154" cy="1354217"/>
          </a:xfrm>
          <a:prstGeom prst="rect">
            <a:avLst/>
          </a:prstGeom>
          <a:noFill/>
        </p:spPr>
        <p:txBody>
          <a:bodyPr wrap="none" rtlCol="0">
            <a:spAutoFit/>
          </a:bodyPr>
          <a:lstStyle/>
          <a:p>
            <a:r>
              <a:rPr lang="en-US" b="1" dirty="0"/>
              <a:t>Harm</a:t>
            </a:r>
          </a:p>
          <a:p>
            <a:r>
              <a:rPr lang="en-US" sz="1600" dirty="0"/>
              <a:t>No change</a:t>
            </a:r>
          </a:p>
          <a:p>
            <a:r>
              <a:rPr lang="en-US" sz="1600" dirty="0"/>
              <a:t>Ineffective</a:t>
            </a:r>
          </a:p>
          <a:p>
            <a:r>
              <a:rPr lang="en-US" sz="1600" dirty="0"/>
              <a:t>Costly for taxpayers</a:t>
            </a:r>
          </a:p>
          <a:p>
            <a:r>
              <a:rPr lang="en-US" sz="1600" dirty="0"/>
              <a:t>Costly for community</a:t>
            </a:r>
          </a:p>
        </p:txBody>
      </p:sp>
      <p:pic>
        <p:nvPicPr>
          <p:cNvPr id="19" name="Picture 7" descr="The Kinnect Group (top).jpg"/>
          <p:cNvPicPr>
            <a:picLocks noChangeAspect="1"/>
          </p:cNvPicPr>
          <p:nvPr/>
        </p:nvPicPr>
        <p:blipFill>
          <a:blip r:embed="rId3"/>
          <a:srcRect/>
          <a:stretch>
            <a:fillRect/>
          </a:stretch>
        </p:blipFill>
        <p:spPr bwMode="auto">
          <a:xfrm>
            <a:off x="327024" y="321108"/>
            <a:ext cx="775230" cy="617832"/>
          </a:xfrm>
          <a:prstGeom prst="rect">
            <a:avLst/>
          </a:prstGeom>
          <a:noFill/>
          <a:ln w="9525">
            <a:noFill/>
            <a:miter lim="800000"/>
            <a:headEnd/>
            <a:tailEnd/>
          </a:ln>
        </p:spPr>
      </p:pic>
      <p:sp>
        <p:nvSpPr>
          <p:cNvPr id="24" name="Footer Placeholder 3"/>
          <p:cNvSpPr>
            <a:spLocks noGrp="1"/>
          </p:cNvSpPr>
          <p:nvPr>
            <p:ph type="ftr" sz="quarter" idx="11"/>
          </p:nvPr>
        </p:nvSpPr>
        <p:spPr>
          <a:xfrm>
            <a:off x="202780" y="6441016"/>
            <a:ext cx="8754954" cy="365124"/>
          </a:xfrm>
        </p:spPr>
        <p:txBody>
          <a:bodyPr/>
          <a:lstStyle/>
          <a:p>
            <a:pPr>
              <a:defRPr/>
            </a:pPr>
            <a:r>
              <a:rPr lang="en-US" dirty="0">
                <a:solidFill>
                  <a:srgbClr val="4F81BD"/>
                </a:solidFill>
              </a:rPr>
              <a:t>Wehipeihana, N (2013) A vision for Indigenous evaluation presented at the AES Conference, 3 September, Brisbane</a:t>
            </a:r>
          </a:p>
        </p:txBody>
      </p:sp>
    </p:spTree>
    <p:extLst>
      <p:ext uri="{BB962C8B-B14F-4D97-AF65-F5344CB8AC3E}">
        <p14:creationId xmlns:p14="http://schemas.microsoft.com/office/powerpoint/2010/main" val="382638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381000"/>
            <a:ext cx="3523039" cy="2438400"/>
          </a:xfrm>
          <a:prstGeom prst="rect">
            <a:avLst/>
          </a:prstGeom>
          <a:noFill/>
          <a:ln w="9525">
            <a:noFill/>
            <a:miter lim="800000"/>
            <a:headEnd/>
            <a:tailEnd/>
          </a:ln>
        </p:spPr>
      </p:pic>
      <p:pic>
        <p:nvPicPr>
          <p:cNvPr id="4"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0" y="1905000"/>
            <a:ext cx="3676174" cy="2448000"/>
          </a:xfrm>
          <a:prstGeom prst="rect">
            <a:avLst/>
          </a:prstGeom>
          <a:noFill/>
          <a:ln w="9525">
            <a:noFill/>
            <a:miter lim="800000"/>
            <a:headEnd/>
            <a:tailEnd/>
          </a:ln>
        </p:spPr>
      </p:pic>
      <p:pic>
        <p:nvPicPr>
          <p:cNvPr id="5" name="Picture 8" descr="013_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4045" y="4114800"/>
            <a:ext cx="3563755" cy="2448000"/>
          </a:xfrm>
          <a:prstGeom prst="rect">
            <a:avLst/>
          </a:prstGeom>
          <a:noFill/>
          <a:ln w="9525">
            <a:noFill/>
            <a:miter lim="800000"/>
            <a:headEnd/>
            <a:tailEnd/>
          </a:ln>
        </p:spPr>
      </p:pic>
      <p:sp>
        <p:nvSpPr>
          <p:cNvPr id="9" name="Rectangle 8"/>
          <p:cNvSpPr/>
          <p:nvPr/>
        </p:nvSpPr>
        <p:spPr>
          <a:xfrm>
            <a:off x="6163733" y="593546"/>
            <a:ext cx="2904067" cy="1200329"/>
          </a:xfrm>
          <a:prstGeom prst="rect">
            <a:avLst/>
          </a:prstGeom>
        </p:spPr>
        <p:txBody>
          <a:bodyPr wrap="square">
            <a:spAutoFit/>
          </a:bodyPr>
          <a:lstStyle/>
          <a:p>
            <a:pPr algn="r"/>
            <a:r>
              <a:rPr lang="en-US" dirty="0" err="1">
                <a:solidFill>
                  <a:schemeClr val="accent1"/>
                </a:solidFill>
              </a:rPr>
              <a:t>Ko</a:t>
            </a:r>
            <a:r>
              <a:rPr lang="en-US" dirty="0">
                <a:solidFill>
                  <a:schemeClr val="accent1"/>
                </a:solidFill>
              </a:rPr>
              <a:t> Tararua te </a:t>
            </a:r>
            <a:r>
              <a:rPr lang="en-US" dirty="0" err="1">
                <a:solidFill>
                  <a:schemeClr val="accent1"/>
                </a:solidFill>
              </a:rPr>
              <a:t>pae</a:t>
            </a:r>
            <a:r>
              <a:rPr lang="en-US" dirty="0">
                <a:solidFill>
                  <a:schemeClr val="accent1"/>
                </a:solidFill>
              </a:rPr>
              <a:t> </a:t>
            </a:r>
            <a:r>
              <a:rPr lang="en-US" dirty="0" err="1">
                <a:solidFill>
                  <a:schemeClr val="accent1"/>
                </a:solidFill>
              </a:rPr>
              <a:t>maunga</a:t>
            </a:r>
            <a:endParaRPr lang="en-US" dirty="0">
              <a:solidFill>
                <a:schemeClr val="accent1"/>
              </a:solidFill>
            </a:endParaRPr>
          </a:p>
          <a:p>
            <a:pPr algn="r"/>
            <a:r>
              <a:rPr lang="en-US" dirty="0" err="1">
                <a:solidFill>
                  <a:schemeClr val="accent1"/>
                </a:solidFill>
              </a:rPr>
              <a:t>Ko</a:t>
            </a:r>
            <a:r>
              <a:rPr lang="en-US" dirty="0">
                <a:solidFill>
                  <a:schemeClr val="accent1"/>
                </a:solidFill>
              </a:rPr>
              <a:t> </a:t>
            </a:r>
            <a:r>
              <a:rPr lang="en-US" dirty="0" err="1">
                <a:solidFill>
                  <a:schemeClr val="accent1"/>
                </a:solidFill>
              </a:rPr>
              <a:t>Ohau</a:t>
            </a:r>
            <a:r>
              <a:rPr lang="en-US" dirty="0">
                <a:solidFill>
                  <a:schemeClr val="accent1"/>
                </a:solidFill>
              </a:rPr>
              <a:t> te </a:t>
            </a:r>
            <a:r>
              <a:rPr lang="en-US" dirty="0" err="1">
                <a:solidFill>
                  <a:schemeClr val="accent1"/>
                </a:solidFill>
              </a:rPr>
              <a:t>awa</a:t>
            </a:r>
            <a:endParaRPr lang="en-US" dirty="0">
              <a:solidFill>
                <a:schemeClr val="accent1"/>
              </a:solidFill>
            </a:endParaRPr>
          </a:p>
          <a:p>
            <a:pPr algn="r"/>
            <a:r>
              <a:rPr lang="en-US" dirty="0" err="1">
                <a:solidFill>
                  <a:schemeClr val="accent1"/>
                </a:solidFill>
              </a:rPr>
              <a:t>Ko</a:t>
            </a:r>
            <a:r>
              <a:rPr lang="en-US" dirty="0">
                <a:solidFill>
                  <a:schemeClr val="accent1"/>
                </a:solidFill>
              </a:rPr>
              <a:t> Tukorehe te marae</a:t>
            </a:r>
          </a:p>
          <a:p>
            <a:pPr algn="r"/>
            <a:r>
              <a:rPr lang="en-US" dirty="0" err="1">
                <a:solidFill>
                  <a:schemeClr val="accent1"/>
                </a:solidFill>
              </a:rPr>
              <a:t>Ko</a:t>
            </a:r>
            <a:r>
              <a:rPr lang="en-US" dirty="0">
                <a:solidFill>
                  <a:schemeClr val="accent1"/>
                </a:solidFill>
              </a:rPr>
              <a:t> Ngati Tukorehe te iwi</a:t>
            </a:r>
          </a:p>
        </p:txBody>
      </p:sp>
      <p:sp>
        <p:nvSpPr>
          <p:cNvPr id="6" name="Rectangle 5"/>
          <p:cNvSpPr/>
          <p:nvPr/>
        </p:nvSpPr>
        <p:spPr>
          <a:xfrm>
            <a:off x="174624" y="5302071"/>
            <a:ext cx="4617509" cy="1200329"/>
          </a:xfrm>
          <a:prstGeom prst="rect">
            <a:avLst/>
          </a:prstGeom>
        </p:spPr>
        <p:txBody>
          <a:bodyPr wrap="square">
            <a:spAutoFit/>
          </a:bodyPr>
          <a:lstStyle/>
          <a:p>
            <a:r>
              <a:rPr lang="en-US" dirty="0">
                <a:solidFill>
                  <a:schemeClr val="accent1"/>
                </a:solidFill>
              </a:rPr>
              <a:t>Tuku </a:t>
            </a:r>
            <a:r>
              <a:rPr lang="en-US" dirty="0" err="1">
                <a:solidFill>
                  <a:schemeClr val="accent1"/>
                </a:solidFill>
              </a:rPr>
              <a:t>mihi</a:t>
            </a:r>
            <a:r>
              <a:rPr lang="en-US" dirty="0">
                <a:solidFill>
                  <a:schemeClr val="accent1"/>
                </a:solidFill>
              </a:rPr>
              <a:t> </a:t>
            </a:r>
          </a:p>
          <a:p>
            <a:r>
              <a:rPr lang="en-US" dirty="0">
                <a:solidFill>
                  <a:schemeClr val="accent1"/>
                </a:solidFill>
              </a:rPr>
              <a:t>ki </a:t>
            </a:r>
            <a:r>
              <a:rPr lang="en-US" dirty="0" err="1">
                <a:solidFill>
                  <a:schemeClr val="accent1"/>
                </a:solidFill>
              </a:rPr>
              <a:t>nga</a:t>
            </a:r>
            <a:r>
              <a:rPr lang="en-US" dirty="0">
                <a:solidFill>
                  <a:schemeClr val="accent1"/>
                </a:solidFill>
              </a:rPr>
              <a:t> </a:t>
            </a:r>
            <a:r>
              <a:rPr lang="en-US" dirty="0" err="1">
                <a:solidFill>
                  <a:schemeClr val="accent1"/>
                </a:solidFill>
              </a:rPr>
              <a:t>kaitiaki</a:t>
            </a:r>
            <a:r>
              <a:rPr lang="en-US" dirty="0">
                <a:solidFill>
                  <a:schemeClr val="accent1"/>
                </a:solidFill>
              </a:rPr>
              <a:t> o </a:t>
            </a:r>
            <a:r>
              <a:rPr lang="en-US" dirty="0" err="1">
                <a:solidFill>
                  <a:schemeClr val="accent1"/>
                </a:solidFill>
              </a:rPr>
              <a:t>tenei</a:t>
            </a:r>
            <a:r>
              <a:rPr lang="en-US" dirty="0">
                <a:solidFill>
                  <a:schemeClr val="accent1"/>
                </a:solidFill>
              </a:rPr>
              <a:t> </a:t>
            </a:r>
            <a:r>
              <a:rPr lang="en-US" dirty="0" err="1">
                <a:solidFill>
                  <a:schemeClr val="accent1"/>
                </a:solidFill>
              </a:rPr>
              <a:t>wahi</a:t>
            </a:r>
            <a:r>
              <a:rPr lang="en-US" dirty="0">
                <a:solidFill>
                  <a:schemeClr val="accent1"/>
                </a:solidFill>
              </a:rPr>
              <a:t> e </a:t>
            </a:r>
            <a:r>
              <a:rPr lang="en-US" dirty="0" err="1">
                <a:solidFill>
                  <a:schemeClr val="accent1"/>
                </a:solidFill>
              </a:rPr>
              <a:t>noho</a:t>
            </a:r>
            <a:r>
              <a:rPr lang="en-US" dirty="0">
                <a:solidFill>
                  <a:schemeClr val="accent1"/>
                </a:solidFill>
              </a:rPr>
              <a:t> mai </a:t>
            </a:r>
            <a:r>
              <a:rPr lang="en-US" dirty="0" err="1">
                <a:solidFill>
                  <a:schemeClr val="accent1"/>
                </a:solidFill>
              </a:rPr>
              <a:t>nei</a:t>
            </a:r>
            <a:endParaRPr lang="en-US" dirty="0">
              <a:solidFill>
                <a:schemeClr val="accent1"/>
              </a:solidFill>
            </a:endParaRPr>
          </a:p>
          <a:p>
            <a:r>
              <a:rPr lang="en-US" dirty="0">
                <a:solidFill>
                  <a:schemeClr val="accent1"/>
                </a:solidFill>
              </a:rPr>
              <a:t>ki </a:t>
            </a:r>
            <a:r>
              <a:rPr lang="en-US" dirty="0" err="1">
                <a:solidFill>
                  <a:schemeClr val="accent1"/>
                </a:solidFill>
              </a:rPr>
              <a:t>nga</a:t>
            </a:r>
            <a:r>
              <a:rPr lang="en-US" dirty="0">
                <a:solidFill>
                  <a:schemeClr val="accent1"/>
                </a:solidFill>
              </a:rPr>
              <a:t> </a:t>
            </a:r>
            <a:r>
              <a:rPr lang="en-US" dirty="0" err="1">
                <a:solidFill>
                  <a:schemeClr val="accent1"/>
                </a:solidFill>
              </a:rPr>
              <a:t>tohunga</a:t>
            </a:r>
            <a:r>
              <a:rPr lang="en-US" dirty="0">
                <a:solidFill>
                  <a:schemeClr val="accent1"/>
                </a:solidFill>
              </a:rPr>
              <a:t> me </a:t>
            </a:r>
            <a:r>
              <a:rPr lang="en-US" dirty="0" err="1">
                <a:solidFill>
                  <a:schemeClr val="accent1"/>
                </a:solidFill>
              </a:rPr>
              <a:t>nga</a:t>
            </a:r>
            <a:r>
              <a:rPr lang="en-US" dirty="0">
                <a:solidFill>
                  <a:schemeClr val="accent1"/>
                </a:solidFill>
              </a:rPr>
              <a:t> </a:t>
            </a:r>
            <a:r>
              <a:rPr lang="en-US" dirty="0" err="1">
                <a:solidFill>
                  <a:schemeClr val="accent1"/>
                </a:solidFill>
              </a:rPr>
              <a:t>whare</a:t>
            </a:r>
            <a:r>
              <a:rPr lang="en-US" dirty="0">
                <a:solidFill>
                  <a:schemeClr val="accent1"/>
                </a:solidFill>
              </a:rPr>
              <a:t> </a:t>
            </a:r>
            <a:r>
              <a:rPr lang="en-US" dirty="0" err="1">
                <a:solidFill>
                  <a:schemeClr val="accent1"/>
                </a:solidFill>
              </a:rPr>
              <a:t>takuira</a:t>
            </a:r>
            <a:endParaRPr lang="en-US" dirty="0">
              <a:solidFill>
                <a:schemeClr val="accent1"/>
              </a:solidFill>
            </a:endParaRPr>
          </a:p>
          <a:p>
            <a:r>
              <a:rPr lang="en-US" dirty="0">
                <a:solidFill>
                  <a:schemeClr val="accent1"/>
                </a:solidFill>
              </a:rPr>
              <a:t>ki a </a:t>
            </a:r>
            <a:r>
              <a:rPr lang="en-US" dirty="0" err="1">
                <a:solidFill>
                  <a:schemeClr val="accent1"/>
                </a:solidFill>
              </a:rPr>
              <a:t>koutou</a:t>
            </a:r>
            <a:r>
              <a:rPr lang="en-US" dirty="0">
                <a:solidFill>
                  <a:schemeClr val="accent1"/>
                </a:solidFill>
              </a:rPr>
              <a:t> </a:t>
            </a:r>
            <a:r>
              <a:rPr lang="en-US" dirty="0" err="1">
                <a:solidFill>
                  <a:schemeClr val="accent1"/>
                </a:solidFill>
              </a:rPr>
              <a:t>katoa</a:t>
            </a:r>
            <a:r>
              <a:rPr lang="en-US" dirty="0">
                <a:solidFill>
                  <a:schemeClr val="accent1"/>
                </a:solidFill>
              </a:rPr>
              <a:t> no </a:t>
            </a:r>
            <a:r>
              <a:rPr lang="en-US" dirty="0" err="1">
                <a:solidFill>
                  <a:schemeClr val="accent1"/>
                </a:solidFill>
              </a:rPr>
              <a:t>nga</a:t>
            </a:r>
            <a:r>
              <a:rPr lang="en-US" dirty="0">
                <a:solidFill>
                  <a:schemeClr val="accent1"/>
                </a:solidFill>
              </a:rPr>
              <a:t> </a:t>
            </a:r>
            <a:r>
              <a:rPr lang="en-US" dirty="0" err="1">
                <a:solidFill>
                  <a:schemeClr val="accent1"/>
                </a:solidFill>
              </a:rPr>
              <a:t>hau</a:t>
            </a:r>
            <a:r>
              <a:rPr lang="en-US" dirty="0">
                <a:solidFill>
                  <a:schemeClr val="accent1"/>
                </a:solidFill>
              </a:rPr>
              <a:t> e </a:t>
            </a:r>
            <a:r>
              <a:rPr lang="en-US" dirty="0" err="1">
                <a:solidFill>
                  <a:schemeClr val="accent1"/>
                </a:solidFill>
              </a:rPr>
              <a:t>wha</a:t>
            </a:r>
            <a:endParaRPr lang="en-US" dirty="0">
              <a:solidFill>
                <a:schemeClr val="accent1"/>
              </a:solidFill>
            </a:endParaRPr>
          </a:p>
        </p:txBody>
      </p:sp>
    </p:spTree>
    <p:extLst>
      <p:ext uri="{BB962C8B-B14F-4D97-AF65-F5344CB8AC3E}">
        <p14:creationId xmlns:p14="http://schemas.microsoft.com/office/powerpoint/2010/main" val="79557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 matarae mtv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8858" y="1621781"/>
            <a:ext cx="6499217" cy="3648958"/>
          </a:xfrm>
          <a:prstGeom prst="rect">
            <a:avLst/>
          </a:prstGeom>
        </p:spPr>
      </p:pic>
      <p:sp>
        <p:nvSpPr>
          <p:cNvPr id="23553" name="Rectangle 2"/>
          <p:cNvSpPr>
            <a:spLocks noGrp="1"/>
          </p:cNvSpPr>
          <p:nvPr>
            <p:ph type="title"/>
          </p:nvPr>
        </p:nvSpPr>
        <p:spPr>
          <a:xfrm>
            <a:off x="0" y="274638"/>
            <a:ext cx="9144000" cy="820737"/>
          </a:xfrm>
        </p:spPr>
        <p:txBody>
          <a:bodyPr/>
          <a:lstStyle/>
          <a:p>
            <a:pPr eaLnBrk="1" hangingPunct="1"/>
            <a:r>
              <a:rPr lang="en-NZ" sz="3600" dirty="0">
                <a:solidFill>
                  <a:schemeClr val="accent1"/>
                </a:solidFill>
              </a:rPr>
              <a:t>Tutu meets Tatoo</a:t>
            </a:r>
            <a:r>
              <a:rPr lang="en-NZ" sz="3600" baseline="30000" dirty="0">
                <a:solidFill>
                  <a:schemeClr val="accent1"/>
                </a:solidFill>
              </a:rPr>
              <a:t>1</a:t>
            </a:r>
            <a:br>
              <a:rPr lang="en-NZ" sz="3600" dirty="0">
                <a:solidFill>
                  <a:schemeClr val="accent1"/>
                </a:solidFill>
              </a:rPr>
            </a:br>
            <a:r>
              <a:rPr lang="en-NZ" sz="2800" dirty="0">
                <a:solidFill>
                  <a:schemeClr val="accent1"/>
                </a:solidFill>
              </a:rPr>
              <a:t>A vision for Indigenous Evaluation for AES</a:t>
            </a:r>
            <a:endParaRPr lang="en-GB" sz="3600" dirty="0">
              <a:solidFill>
                <a:schemeClr val="accent1"/>
              </a:solidFill>
            </a:endParaRPr>
          </a:p>
        </p:txBody>
      </p:sp>
      <p:pic>
        <p:nvPicPr>
          <p:cNvPr id="12"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35350" y="6442075"/>
            <a:ext cx="1658938" cy="346075"/>
          </a:xfrm>
          <a:prstGeom prst="rect">
            <a:avLst/>
          </a:prstGeom>
          <a:noFill/>
          <a:ln w="9525">
            <a:noFill/>
            <a:miter lim="800000"/>
            <a:headEnd/>
            <a:tailEnd/>
          </a:ln>
        </p:spPr>
      </p:pic>
      <p:pic>
        <p:nvPicPr>
          <p:cNvPr id="6" name="Picture 5" descr="te matarae mtv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5880" y="2365374"/>
            <a:ext cx="4503299" cy="2528358"/>
          </a:xfrm>
          <a:prstGeom prst="rect">
            <a:avLst/>
          </a:prstGeom>
        </p:spPr>
      </p:pic>
      <p:pic>
        <p:nvPicPr>
          <p:cNvPr id="14" name="Picture 13" descr="bigstock-ballet-dancer-on-her-toes-26269088.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9864" y="1388533"/>
            <a:ext cx="3916617" cy="5873750"/>
          </a:xfrm>
          <a:prstGeom prst="rect">
            <a:avLst/>
          </a:prstGeom>
        </p:spPr>
      </p:pic>
      <p:sp>
        <p:nvSpPr>
          <p:cNvPr id="8" name="TextBox 7"/>
          <p:cNvSpPr txBox="1"/>
          <p:nvPr/>
        </p:nvSpPr>
        <p:spPr>
          <a:xfrm>
            <a:off x="78779" y="5283201"/>
            <a:ext cx="1508145" cy="246221"/>
          </a:xfrm>
          <a:prstGeom prst="rect">
            <a:avLst/>
          </a:prstGeom>
          <a:noFill/>
        </p:spPr>
        <p:txBody>
          <a:bodyPr wrap="none" rtlCol="0">
            <a:spAutoFit/>
          </a:bodyPr>
          <a:lstStyle/>
          <a:p>
            <a:r>
              <a:rPr lang="en-US" sz="1000" dirty="0"/>
              <a:t>Photo: Māori Television</a:t>
            </a:r>
          </a:p>
        </p:txBody>
      </p:sp>
      <p:sp>
        <p:nvSpPr>
          <p:cNvPr id="9" name="TextBox 8"/>
          <p:cNvSpPr txBox="1"/>
          <p:nvPr/>
        </p:nvSpPr>
        <p:spPr>
          <a:xfrm>
            <a:off x="6236481" y="6442075"/>
            <a:ext cx="1075710" cy="246221"/>
          </a:xfrm>
          <a:prstGeom prst="rect">
            <a:avLst/>
          </a:prstGeom>
          <a:noFill/>
        </p:spPr>
        <p:txBody>
          <a:bodyPr wrap="none" rtlCol="0">
            <a:spAutoFit/>
          </a:bodyPr>
          <a:lstStyle/>
          <a:p>
            <a:r>
              <a:rPr lang="en-US" sz="1000" dirty="0"/>
              <a:t>Photo: </a:t>
            </a:r>
            <a:r>
              <a:rPr lang="en-US" sz="1000" dirty="0" err="1"/>
              <a:t>Bigstock</a:t>
            </a:r>
            <a:endParaRPr lang="en-US" sz="1000" dirty="0"/>
          </a:p>
        </p:txBody>
      </p:sp>
      <p:pic>
        <p:nvPicPr>
          <p:cNvPr id="10" name="Picture 7" descr="The Kinnect Group (top).jpg"/>
          <p:cNvPicPr>
            <a:picLocks noChangeAspect="1"/>
          </p:cNvPicPr>
          <p:nvPr/>
        </p:nvPicPr>
        <p:blipFill>
          <a:blip r:embed="rId6"/>
          <a:srcRect/>
          <a:stretch>
            <a:fillRect/>
          </a:stretch>
        </p:blipFill>
        <p:spPr bwMode="auto">
          <a:xfrm>
            <a:off x="327024" y="321108"/>
            <a:ext cx="775230" cy="617832"/>
          </a:xfrm>
          <a:prstGeom prst="rect">
            <a:avLst/>
          </a:prstGeom>
          <a:noFill/>
          <a:ln w="9525">
            <a:noFill/>
            <a:miter lim="800000"/>
            <a:headEnd/>
            <a:tailEnd/>
          </a:ln>
        </p:spPr>
      </p:pic>
    </p:spTree>
    <p:extLst>
      <p:ext uri="{BB962C8B-B14F-4D97-AF65-F5344CB8AC3E}">
        <p14:creationId xmlns:p14="http://schemas.microsoft.com/office/powerpoint/2010/main" val="51752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 matarae mtv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8858" y="1621781"/>
            <a:ext cx="6499217" cy="3648958"/>
          </a:xfrm>
          <a:prstGeom prst="rect">
            <a:avLst/>
          </a:prstGeom>
        </p:spPr>
      </p:pic>
      <p:sp>
        <p:nvSpPr>
          <p:cNvPr id="23553" name="Rectangle 2"/>
          <p:cNvSpPr>
            <a:spLocks noGrp="1"/>
          </p:cNvSpPr>
          <p:nvPr>
            <p:ph type="title"/>
          </p:nvPr>
        </p:nvSpPr>
        <p:spPr>
          <a:xfrm>
            <a:off x="0" y="274638"/>
            <a:ext cx="9144000" cy="820737"/>
          </a:xfrm>
        </p:spPr>
        <p:txBody>
          <a:bodyPr/>
          <a:lstStyle/>
          <a:p>
            <a:pPr eaLnBrk="1" hangingPunct="1"/>
            <a:r>
              <a:rPr lang="en-NZ" sz="3600" dirty="0">
                <a:solidFill>
                  <a:schemeClr val="accent1"/>
                </a:solidFill>
              </a:rPr>
              <a:t>Ihi Frenzy</a:t>
            </a:r>
            <a:br>
              <a:rPr lang="en-NZ" sz="3600" dirty="0">
                <a:solidFill>
                  <a:schemeClr val="accent1"/>
                </a:solidFill>
              </a:rPr>
            </a:br>
            <a:endParaRPr lang="en-GB" sz="3600" dirty="0">
              <a:solidFill>
                <a:schemeClr val="accent1"/>
              </a:solidFill>
            </a:endParaRPr>
          </a:p>
        </p:txBody>
      </p:sp>
      <p:pic>
        <p:nvPicPr>
          <p:cNvPr id="6" name="Picture 5" descr="te matarae mtv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5880" y="2365374"/>
            <a:ext cx="4503299" cy="2528358"/>
          </a:xfrm>
          <a:prstGeom prst="rect">
            <a:avLst/>
          </a:prstGeom>
        </p:spPr>
      </p:pic>
      <p:pic>
        <p:nvPicPr>
          <p:cNvPr id="2" name="Picture 1" descr="5 Natasha Purcell, Graham Fletcher. Photo Ross Brow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1333" y="1280555"/>
            <a:ext cx="4301068" cy="5367492"/>
          </a:xfrm>
          <a:prstGeom prst="rect">
            <a:avLst/>
          </a:prstGeom>
        </p:spPr>
      </p:pic>
      <p:sp>
        <p:nvSpPr>
          <p:cNvPr id="8" name="TextBox 7"/>
          <p:cNvSpPr txBox="1"/>
          <p:nvPr/>
        </p:nvSpPr>
        <p:spPr>
          <a:xfrm>
            <a:off x="78779" y="5283201"/>
            <a:ext cx="1508145" cy="246221"/>
          </a:xfrm>
          <a:prstGeom prst="rect">
            <a:avLst/>
          </a:prstGeom>
          <a:noFill/>
        </p:spPr>
        <p:txBody>
          <a:bodyPr wrap="none" rtlCol="0">
            <a:spAutoFit/>
          </a:bodyPr>
          <a:lstStyle/>
          <a:p>
            <a:r>
              <a:rPr lang="en-US" sz="1000" dirty="0"/>
              <a:t>Photo: Māori Television</a:t>
            </a:r>
          </a:p>
        </p:txBody>
      </p:sp>
      <p:sp>
        <p:nvSpPr>
          <p:cNvPr id="9" name="TextBox 8"/>
          <p:cNvSpPr txBox="1"/>
          <p:nvPr/>
        </p:nvSpPr>
        <p:spPr>
          <a:xfrm>
            <a:off x="2906648" y="6628712"/>
            <a:ext cx="3057235" cy="246221"/>
          </a:xfrm>
          <a:prstGeom prst="rect">
            <a:avLst/>
          </a:prstGeom>
          <a:noFill/>
        </p:spPr>
        <p:txBody>
          <a:bodyPr wrap="none" rtlCol="0">
            <a:spAutoFit/>
          </a:bodyPr>
          <a:lstStyle/>
          <a:p>
            <a:r>
              <a:rPr lang="en-US" sz="1000" dirty="0"/>
              <a:t>Photo: Royal NZ Ballet, Photographer Ross Brown </a:t>
            </a:r>
          </a:p>
        </p:txBody>
      </p:sp>
      <p:pic>
        <p:nvPicPr>
          <p:cNvPr id="10" name="Picture 7" descr="The Kinnect Group (top).jpg"/>
          <p:cNvPicPr>
            <a:picLocks noChangeAspect="1"/>
          </p:cNvPicPr>
          <p:nvPr/>
        </p:nvPicPr>
        <p:blipFill>
          <a:blip r:embed="rId5"/>
          <a:srcRect/>
          <a:stretch>
            <a:fillRect/>
          </a:stretch>
        </p:blipFill>
        <p:spPr bwMode="auto">
          <a:xfrm>
            <a:off x="327024" y="321108"/>
            <a:ext cx="775230" cy="617832"/>
          </a:xfrm>
          <a:prstGeom prst="rect">
            <a:avLst/>
          </a:prstGeom>
          <a:noFill/>
          <a:ln w="9525">
            <a:noFill/>
            <a:miter lim="800000"/>
            <a:headEnd/>
            <a:tailEnd/>
          </a:ln>
        </p:spPr>
      </p:pic>
    </p:spTree>
    <p:extLst>
      <p:ext uri="{BB962C8B-B14F-4D97-AF65-F5344CB8AC3E}">
        <p14:creationId xmlns:p14="http://schemas.microsoft.com/office/powerpoint/2010/main" val="2585859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534" y="406400"/>
            <a:ext cx="5130800" cy="523220"/>
          </a:xfrm>
          <a:prstGeom prst="rect">
            <a:avLst/>
          </a:prstGeom>
          <a:noFill/>
        </p:spPr>
        <p:txBody>
          <a:bodyPr wrap="square" rtlCol="0">
            <a:spAutoFit/>
          </a:bodyPr>
          <a:lstStyle/>
          <a:p>
            <a:r>
              <a:rPr lang="en-US" sz="2800" dirty="0">
                <a:solidFill>
                  <a:srgbClr val="000000"/>
                </a:solidFill>
                <a:latin typeface="Britannic Bold"/>
                <a:cs typeface="Britannic Bold"/>
              </a:rPr>
              <a:t>Worlds Brilliantly Balanced</a:t>
            </a:r>
          </a:p>
        </p:txBody>
      </p:sp>
      <p:pic>
        <p:nvPicPr>
          <p:cNvPr id="11" name="Picture 10" descr="Image #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534" y="898304"/>
            <a:ext cx="2787280" cy="3982763"/>
          </a:xfrm>
          <a:prstGeom prst="rect">
            <a:avLst/>
          </a:prstGeom>
        </p:spPr>
      </p:pic>
      <p:sp>
        <p:nvSpPr>
          <p:cNvPr id="4" name="TextBox 3"/>
          <p:cNvSpPr txBox="1"/>
          <p:nvPr/>
        </p:nvSpPr>
        <p:spPr>
          <a:xfrm>
            <a:off x="92373" y="6421847"/>
            <a:ext cx="3377848" cy="246221"/>
          </a:xfrm>
          <a:prstGeom prst="rect">
            <a:avLst/>
          </a:prstGeom>
          <a:noFill/>
        </p:spPr>
        <p:txBody>
          <a:bodyPr wrap="none" rtlCol="0">
            <a:spAutoFit/>
          </a:bodyPr>
          <a:lstStyle/>
          <a:p>
            <a:r>
              <a:rPr lang="en-US" sz="1000" dirty="0"/>
              <a:t>Photo: Mana Magazine 2001, Photographer Kerry Grant</a:t>
            </a:r>
          </a:p>
        </p:txBody>
      </p:sp>
      <p:pic>
        <p:nvPicPr>
          <p:cNvPr id="7" name="Picture 7" descr="The Kinnect Group (top).jpg"/>
          <p:cNvPicPr>
            <a:picLocks noChangeAspect="1"/>
          </p:cNvPicPr>
          <p:nvPr/>
        </p:nvPicPr>
        <p:blipFill>
          <a:blip r:embed="rId4"/>
          <a:srcRect/>
          <a:stretch>
            <a:fillRect/>
          </a:stretch>
        </p:blipFill>
        <p:spPr bwMode="auto">
          <a:xfrm>
            <a:off x="8234890" y="397073"/>
            <a:ext cx="775230" cy="617832"/>
          </a:xfrm>
          <a:prstGeom prst="rect">
            <a:avLst/>
          </a:prstGeom>
          <a:noFill/>
          <a:ln w="9525">
            <a:noFill/>
            <a:miter lim="800000"/>
            <a:headEnd/>
            <a:tailEnd/>
          </a:ln>
        </p:spPr>
      </p:pic>
    </p:spTree>
    <p:extLst>
      <p:ext uri="{BB962C8B-B14F-4D97-AF65-F5344CB8AC3E}">
        <p14:creationId xmlns:p14="http://schemas.microsoft.com/office/powerpoint/2010/main" val="94798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534" y="406400"/>
            <a:ext cx="5130800" cy="523220"/>
          </a:xfrm>
          <a:prstGeom prst="rect">
            <a:avLst/>
          </a:prstGeom>
          <a:noFill/>
        </p:spPr>
        <p:txBody>
          <a:bodyPr wrap="square" rtlCol="0">
            <a:spAutoFit/>
          </a:bodyPr>
          <a:lstStyle/>
          <a:p>
            <a:r>
              <a:rPr lang="en-US" sz="2800" dirty="0">
                <a:solidFill>
                  <a:srgbClr val="000000"/>
                </a:solidFill>
                <a:latin typeface="Britannic Bold"/>
                <a:cs typeface="Britannic Bold"/>
              </a:rPr>
              <a:t>Worlds Brilliantly Balanced</a:t>
            </a:r>
          </a:p>
        </p:txBody>
      </p:sp>
      <p:sp>
        <p:nvSpPr>
          <p:cNvPr id="7" name="TextBox 6"/>
          <p:cNvSpPr txBox="1"/>
          <p:nvPr/>
        </p:nvSpPr>
        <p:spPr>
          <a:xfrm rot="1245413">
            <a:off x="815832" y="5448837"/>
            <a:ext cx="3414947" cy="830997"/>
          </a:xfrm>
          <a:prstGeom prst="rect">
            <a:avLst/>
          </a:prstGeom>
          <a:noFill/>
        </p:spPr>
        <p:txBody>
          <a:bodyPr wrap="square" rtlCol="0">
            <a:spAutoFit/>
          </a:bodyPr>
          <a:lstStyle/>
          <a:p>
            <a:r>
              <a:rPr lang="en-US" sz="2400" dirty="0">
                <a:latin typeface="Charcoal CY"/>
                <a:cs typeface="Charcoal CY"/>
              </a:rPr>
              <a:t>Electrifying meld of cultures</a:t>
            </a:r>
          </a:p>
        </p:txBody>
      </p:sp>
      <p:pic>
        <p:nvPicPr>
          <p:cNvPr id="10" name="Picture 9" descr="Image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686" y="2043634"/>
            <a:ext cx="2927781" cy="3473413"/>
          </a:xfrm>
          <a:prstGeom prst="rect">
            <a:avLst/>
          </a:prstGeom>
        </p:spPr>
      </p:pic>
      <p:pic>
        <p:nvPicPr>
          <p:cNvPr id="11" name="Picture 10" descr="Image #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534" y="898304"/>
            <a:ext cx="2787280" cy="3982763"/>
          </a:xfrm>
          <a:prstGeom prst="rect">
            <a:avLst/>
          </a:prstGeom>
        </p:spPr>
      </p:pic>
      <p:pic>
        <p:nvPicPr>
          <p:cNvPr id="8" name="Picture 7" descr="The Kinnect Group (top).jpg"/>
          <p:cNvPicPr>
            <a:picLocks noChangeAspect="1"/>
          </p:cNvPicPr>
          <p:nvPr/>
        </p:nvPicPr>
        <p:blipFill>
          <a:blip r:embed="rId5"/>
          <a:srcRect/>
          <a:stretch>
            <a:fillRect/>
          </a:stretch>
        </p:blipFill>
        <p:spPr bwMode="auto">
          <a:xfrm>
            <a:off x="8234890" y="397073"/>
            <a:ext cx="775230" cy="617832"/>
          </a:xfrm>
          <a:prstGeom prst="rect">
            <a:avLst/>
          </a:prstGeom>
          <a:noFill/>
          <a:ln w="9525">
            <a:noFill/>
            <a:miter lim="800000"/>
            <a:headEnd/>
            <a:tailEnd/>
          </a:ln>
        </p:spPr>
      </p:pic>
      <p:sp>
        <p:nvSpPr>
          <p:cNvPr id="9" name="TextBox 8"/>
          <p:cNvSpPr txBox="1"/>
          <p:nvPr/>
        </p:nvSpPr>
        <p:spPr>
          <a:xfrm>
            <a:off x="92373" y="6421847"/>
            <a:ext cx="3377848" cy="246221"/>
          </a:xfrm>
          <a:prstGeom prst="rect">
            <a:avLst/>
          </a:prstGeom>
          <a:noFill/>
        </p:spPr>
        <p:txBody>
          <a:bodyPr wrap="none" rtlCol="0">
            <a:spAutoFit/>
          </a:bodyPr>
          <a:lstStyle/>
          <a:p>
            <a:r>
              <a:rPr lang="en-US" sz="1000" dirty="0"/>
              <a:t>Photo: Mana Magazine 2001, Photographer Kerry Grant</a:t>
            </a:r>
          </a:p>
        </p:txBody>
      </p:sp>
    </p:spTree>
    <p:extLst>
      <p:ext uri="{BB962C8B-B14F-4D97-AF65-F5344CB8AC3E}">
        <p14:creationId xmlns:p14="http://schemas.microsoft.com/office/powerpoint/2010/main" val="1374292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534" y="406400"/>
            <a:ext cx="5130800" cy="523220"/>
          </a:xfrm>
          <a:prstGeom prst="rect">
            <a:avLst/>
          </a:prstGeom>
          <a:noFill/>
        </p:spPr>
        <p:txBody>
          <a:bodyPr wrap="square" rtlCol="0">
            <a:spAutoFit/>
          </a:bodyPr>
          <a:lstStyle/>
          <a:p>
            <a:r>
              <a:rPr lang="en-US" sz="2800" dirty="0">
                <a:solidFill>
                  <a:srgbClr val="000000"/>
                </a:solidFill>
                <a:latin typeface="Britannic Bold"/>
                <a:cs typeface="Britannic Bold"/>
              </a:rPr>
              <a:t>Worlds Brilliantly Balanced</a:t>
            </a:r>
          </a:p>
        </p:txBody>
      </p:sp>
      <p:sp>
        <p:nvSpPr>
          <p:cNvPr id="6" name="TextBox 5"/>
          <p:cNvSpPr txBox="1"/>
          <p:nvPr/>
        </p:nvSpPr>
        <p:spPr>
          <a:xfrm rot="19156422">
            <a:off x="5424858" y="637232"/>
            <a:ext cx="2223640" cy="584776"/>
          </a:xfrm>
          <a:prstGeom prst="rect">
            <a:avLst/>
          </a:prstGeom>
          <a:noFill/>
        </p:spPr>
        <p:txBody>
          <a:bodyPr wrap="square" rtlCol="0">
            <a:spAutoFit/>
          </a:bodyPr>
          <a:lstStyle/>
          <a:p>
            <a:r>
              <a:rPr lang="en-US" sz="3200" dirty="0">
                <a:latin typeface="Marker Felt"/>
                <a:cs typeface="Marker Felt"/>
              </a:rPr>
              <a:t>Hot Fusion</a:t>
            </a:r>
          </a:p>
        </p:txBody>
      </p:sp>
      <p:sp>
        <p:nvSpPr>
          <p:cNvPr id="7" name="TextBox 6"/>
          <p:cNvSpPr txBox="1"/>
          <p:nvPr/>
        </p:nvSpPr>
        <p:spPr>
          <a:xfrm rot="1245413">
            <a:off x="815832" y="5448837"/>
            <a:ext cx="3414947" cy="830997"/>
          </a:xfrm>
          <a:prstGeom prst="rect">
            <a:avLst/>
          </a:prstGeom>
          <a:noFill/>
        </p:spPr>
        <p:txBody>
          <a:bodyPr wrap="square" rtlCol="0">
            <a:spAutoFit/>
          </a:bodyPr>
          <a:lstStyle/>
          <a:p>
            <a:r>
              <a:rPr lang="en-US" sz="2400" dirty="0">
                <a:latin typeface="Charcoal CY"/>
                <a:cs typeface="Charcoal CY"/>
              </a:rPr>
              <a:t>Electrifying meld of cultures</a:t>
            </a:r>
          </a:p>
        </p:txBody>
      </p:sp>
      <p:pic>
        <p:nvPicPr>
          <p:cNvPr id="9" name="Picture 8" descr="Image #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2400" y="2576555"/>
            <a:ext cx="2421467" cy="3865522"/>
          </a:xfrm>
          <a:prstGeom prst="rect">
            <a:avLst/>
          </a:prstGeom>
        </p:spPr>
      </p:pic>
      <p:pic>
        <p:nvPicPr>
          <p:cNvPr id="10" name="Picture 9" descr="Image #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3686" y="2043634"/>
            <a:ext cx="2927781" cy="3473413"/>
          </a:xfrm>
          <a:prstGeom prst="rect">
            <a:avLst/>
          </a:prstGeom>
        </p:spPr>
      </p:pic>
      <p:pic>
        <p:nvPicPr>
          <p:cNvPr id="11" name="Picture 10" descr="Image #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2534" y="898304"/>
            <a:ext cx="2787280" cy="3982763"/>
          </a:xfrm>
          <a:prstGeom prst="rect">
            <a:avLst/>
          </a:prstGeom>
        </p:spPr>
      </p:pic>
      <p:pic>
        <p:nvPicPr>
          <p:cNvPr id="12" name="Picture 7" descr="The Kinnect Group (top).jpg"/>
          <p:cNvPicPr>
            <a:picLocks noChangeAspect="1"/>
          </p:cNvPicPr>
          <p:nvPr/>
        </p:nvPicPr>
        <p:blipFill>
          <a:blip r:embed="rId6"/>
          <a:srcRect/>
          <a:stretch>
            <a:fillRect/>
          </a:stretch>
        </p:blipFill>
        <p:spPr bwMode="auto">
          <a:xfrm>
            <a:off x="8234890" y="397073"/>
            <a:ext cx="775230" cy="617832"/>
          </a:xfrm>
          <a:prstGeom prst="rect">
            <a:avLst/>
          </a:prstGeom>
          <a:noFill/>
          <a:ln w="9525">
            <a:noFill/>
            <a:miter lim="800000"/>
            <a:headEnd/>
            <a:tailEnd/>
          </a:ln>
        </p:spPr>
      </p:pic>
      <p:sp>
        <p:nvSpPr>
          <p:cNvPr id="13" name="TextBox 12"/>
          <p:cNvSpPr txBox="1"/>
          <p:nvPr/>
        </p:nvSpPr>
        <p:spPr>
          <a:xfrm>
            <a:off x="92373" y="6421847"/>
            <a:ext cx="3377848" cy="246221"/>
          </a:xfrm>
          <a:prstGeom prst="rect">
            <a:avLst/>
          </a:prstGeom>
          <a:noFill/>
        </p:spPr>
        <p:txBody>
          <a:bodyPr wrap="none" rtlCol="0">
            <a:spAutoFit/>
          </a:bodyPr>
          <a:lstStyle/>
          <a:p>
            <a:r>
              <a:rPr lang="en-US" sz="1000" dirty="0"/>
              <a:t>Photo: Mana Magazine 2001, Photographer Kerry Grant</a:t>
            </a:r>
          </a:p>
        </p:txBody>
      </p:sp>
    </p:spTree>
    <p:extLst>
      <p:ext uri="{BB962C8B-B14F-4D97-AF65-F5344CB8AC3E}">
        <p14:creationId xmlns:p14="http://schemas.microsoft.com/office/powerpoint/2010/main" val="1374292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0" y="542905"/>
            <a:ext cx="9144000" cy="820737"/>
          </a:xfrm>
        </p:spPr>
        <p:txBody>
          <a:bodyPr/>
          <a:lstStyle/>
          <a:p>
            <a:pPr eaLnBrk="1" hangingPunct="1"/>
            <a:br>
              <a:rPr lang="en-NZ" sz="3600" dirty="0">
                <a:solidFill>
                  <a:schemeClr val="accent1"/>
                </a:solidFill>
              </a:rPr>
            </a:br>
            <a:r>
              <a:rPr lang="en-US" sz="3600" dirty="0">
                <a:solidFill>
                  <a:srgbClr val="4F81BD"/>
                </a:solidFill>
              </a:rPr>
              <a:t>Acknowledgements</a:t>
            </a:r>
            <a:endParaRPr lang="en-GB" sz="3600" dirty="0">
              <a:solidFill>
                <a:schemeClr val="accent1"/>
              </a:solidFill>
            </a:endParaRPr>
          </a:p>
        </p:txBody>
      </p:sp>
      <p:sp>
        <p:nvSpPr>
          <p:cNvPr id="7" name="TextBox 6"/>
          <p:cNvSpPr txBox="1"/>
          <p:nvPr/>
        </p:nvSpPr>
        <p:spPr>
          <a:xfrm>
            <a:off x="457198" y="1363642"/>
            <a:ext cx="8534401" cy="5863143"/>
          </a:xfrm>
          <a:prstGeom prst="rect">
            <a:avLst/>
          </a:prstGeom>
          <a:noFill/>
        </p:spPr>
        <p:txBody>
          <a:bodyPr wrap="square" rtlCol="0">
            <a:spAutoFit/>
          </a:bodyPr>
          <a:lstStyle/>
          <a:p>
            <a:pPr>
              <a:lnSpc>
                <a:spcPct val="50000"/>
              </a:lnSpc>
            </a:pPr>
            <a:endParaRPr lang="en-US" sz="2800" dirty="0"/>
          </a:p>
          <a:p>
            <a:pPr marL="457200" indent="-457200">
              <a:buFont typeface="Arial"/>
              <a:buChar char="•"/>
            </a:pPr>
            <a:endParaRPr lang="en-US" sz="2400" dirty="0"/>
          </a:p>
          <a:p>
            <a:pPr marL="457200" indent="-457200">
              <a:buFont typeface="Arial"/>
              <a:buChar char="•"/>
            </a:pPr>
            <a:r>
              <a:rPr lang="en-US" sz="2400" dirty="0"/>
              <a:t>To my colleagues Kate McKegg, Judy Oakden and Julian King</a:t>
            </a:r>
          </a:p>
          <a:p>
            <a:endParaRPr lang="en-US" sz="2400" dirty="0"/>
          </a:p>
          <a:p>
            <a:pPr marL="457200" indent="-457200">
              <a:buFont typeface="Arial"/>
              <a:buChar char="•"/>
            </a:pPr>
            <a:r>
              <a:rPr lang="en-US" sz="2400" dirty="0"/>
              <a:t>To Lois-</a:t>
            </a:r>
            <a:r>
              <a:rPr lang="en-US" sz="2400" dirty="0" err="1"/>
              <a:t>ellin</a:t>
            </a:r>
            <a:r>
              <a:rPr lang="en-US" sz="2400" dirty="0"/>
              <a:t> Datta</a:t>
            </a:r>
          </a:p>
          <a:p>
            <a:endParaRPr lang="en-US" sz="2400" dirty="0"/>
          </a:p>
          <a:p>
            <a:pPr marL="457200" indent="-457200">
              <a:buFont typeface="Arial"/>
              <a:buChar char="•"/>
            </a:pPr>
            <a:r>
              <a:rPr lang="en-US" sz="2400" dirty="0"/>
              <a:t>To my daughters </a:t>
            </a:r>
            <a:r>
              <a:rPr lang="en-US" sz="2400" dirty="0" err="1"/>
              <a:t>Teia</a:t>
            </a:r>
            <a:r>
              <a:rPr lang="en-US" sz="2400" dirty="0"/>
              <a:t> and </a:t>
            </a:r>
            <a:r>
              <a:rPr lang="en-US" sz="2400" dirty="0" err="1"/>
              <a:t>Kahiwa</a:t>
            </a:r>
            <a:r>
              <a:rPr lang="en-US" sz="2400" dirty="0"/>
              <a:t> </a:t>
            </a:r>
            <a:r>
              <a:rPr lang="en-US" sz="2400" dirty="0" err="1"/>
              <a:t>Sebire</a:t>
            </a:r>
            <a:endParaRPr lang="en-US" sz="2400" dirty="0"/>
          </a:p>
          <a:p>
            <a:pPr marL="457200" indent="-457200">
              <a:buFont typeface="Arial"/>
              <a:buChar char="•"/>
            </a:pPr>
            <a:endParaRPr lang="en-US" sz="2400" dirty="0"/>
          </a:p>
          <a:p>
            <a:endParaRPr lang="en-US" sz="2400" dirty="0"/>
          </a:p>
          <a:p>
            <a:r>
              <a:rPr lang="en-US" sz="2400" dirty="0"/>
              <a:t>	Nan Wehipeihana</a:t>
            </a:r>
          </a:p>
          <a:p>
            <a:r>
              <a:rPr lang="en-US" sz="2400" dirty="0"/>
              <a:t>	</a:t>
            </a:r>
            <a:r>
              <a:rPr lang="en-US" sz="2400" dirty="0">
                <a:hlinkClick r:id="rId3"/>
              </a:rPr>
              <a:t>nan@kinnect.co.nz</a:t>
            </a:r>
            <a:endParaRPr lang="en-US" sz="2400" dirty="0"/>
          </a:p>
          <a:p>
            <a:r>
              <a:rPr lang="en-US" sz="2400" dirty="0"/>
              <a:t>	</a:t>
            </a:r>
            <a:r>
              <a:rPr lang="en-US" sz="2400" dirty="0">
                <a:hlinkClick r:id="rId4"/>
              </a:rPr>
              <a:t>nan.wehipeihana@gmail.com</a:t>
            </a:r>
            <a:endParaRPr lang="en-US" sz="2400" dirty="0"/>
          </a:p>
          <a:p>
            <a:endParaRPr lang="en-US" sz="2400" dirty="0"/>
          </a:p>
          <a:p>
            <a:endParaRPr lang="en-US" sz="2800" dirty="0"/>
          </a:p>
          <a:p>
            <a:pPr lvl="1">
              <a:lnSpc>
                <a:spcPct val="50000"/>
              </a:lnSpc>
            </a:pPr>
            <a:endParaRPr lang="en-US" sz="2800" dirty="0"/>
          </a:p>
          <a:p>
            <a:pPr>
              <a:lnSpc>
                <a:spcPct val="200000"/>
              </a:lnSpc>
            </a:pPr>
            <a:endParaRPr lang="en-NZ" sz="1200" dirty="0"/>
          </a:p>
        </p:txBody>
      </p:sp>
      <p:pic>
        <p:nvPicPr>
          <p:cNvPr id="5" name="Picture 7" descr="The Kinnect Group (top).jpg"/>
          <p:cNvPicPr>
            <a:picLocks noChangeAspect="1"/>
          </p:cNvPicPr>
          <p:nvPr/>
        </p:nvPicPr>
        <p:blipFill>
          <a:blip r:embed="rId5"/>
          <a:srcRect/>
          <a:stretch>
            <a:fillRect/>
          </a:stretch>
        </p:blipFill>
        <p:spPr bwMode="auto">
          <a:xfrm>
            <a:off x="327024" y="321108"/>
            <a:ext cx="775230" cy="617832"/>
          </a:xfrm>
          <a:prstGeom prst="rect">
            <a:avLst/>
          </a:prstGeom>
          <a:noFill/>
          <a:ln w="9525">
            <a:noFill/>
            <a:miter lim="800000"/>
            <a:headEnd/>
            <a:tailEnd/>
          </a:ln>
        </p:spPr>
      </p:pic>
    </p:spTree>
    <p:extLst>
      <p:ext uri="{BB962C8B-B14F-4D97-AF65-F5344CB8AC3E}">
        <p14:creationId xmlns:p14="http://schemas.microsoft.com/office/powerpoint/2010/main" val="164203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0" y="630231"/>
            <a:ext cx="9144000" cy="820737"/>
          </a:xfrm>
        </p:spPr>
        <p:txBody>
          <a:bodyPr/>
          <a:lstStyle/>
          <a:p>
            <a:pPr eaLnBrk="1" hangingPunct="1"/>
            <a:r>
              <a:rPr lang="en-NZ" sz="3600" dirty="0">
                <a:solidFill>
                  <a:srgbClr val="4F81BD"/>
                </a:solidFill>
              </a:rPr>
              <a:t>Who am I?</a:t>
            </a:r>
            <a:br>
              <a:rPr lang="en-NZ" sz="3600" dirty="0">
                <a:solidFill>
                  <a:srgbClr val="4F81BD"/>
                </a:solidFill>
              </a:rPr>
            </a:br>
            <a:r>
              <a:rPr lang="en-NZ" sz="2800" dirty="0">
                <a:solidFill>
                  <a:srgbClr val="4F81BD"/>
                </a:solidFill>
              </a:rPr>
              <a:t> (Ko wai au?) </a:t>
            </a:r>
            <a:br>
              <a:rPr lang="en-NZ" sz="3200" dirty="0">
                <a:solidFill>
                  <a:srgbClr val="4F81BD"/>
                </a:solidFill>
              </a:rPr>
            </a:br>
            <a:endParaRPr lang="en-GB" sz="3200" dirty="0">
              <a:solidFill>
                <a:srgbClr val="4F81BD"/>
              </a:solidFill>
            </a:endParaRPr>
          </a:p>
        </p:txBody>
      </p:sp>
      <p:pic>
        <p:nvPicPr>
          <p:cNvPr id="9" name="Picture 9" descr="DSC0072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635" y="874713"/>
            <a:ext cx="2824529" cy="2118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IMG_062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7983" y="874713"/>
            <a:ext cx="2673350" cy="2118397"/>
          </a:xfrm>
          <a:prstGeom prst="rect">
            <a:avLst/>
          </a:prstGeom>
        </p:spPr>
      </p:pic>
      <p:pic>
        <p:nvPicPr>
          <p:cNvPr id="5" name="Picture 4" descr="crea IMG_1247.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0635" y="4267200"/>
            <a:ext cx="2899833" cy="2174875"/>
          </a:xfrm>
          <a:prstGeom prst="rect">
            <a:avLst/>
          </a:prstGeom>
        </p:spPr>
      </p:pic>
      <p:pic>
        <p:nvPicPr>
          <p:cNvPr id="15" name="Picture 14" descr="Nan Wehipeihana.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77734" y="2167467"/>
            <a:ext cx="1436308" cy="2276737"/>
          </a:xfrm>
          <a:prstGeom prst="rect">
            <a:avLst/>
          </a:prstGeom>
        </p:spPr>
      </p:pic>
      <p:pic>
        <p:nvPicPr>
          <p:cNvPr id="21" name="Picture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45721" y="4097867"/>
            <a:ext cx="3125611" cy="23442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745066" y="274638"/>
            <a:ext cx="9144000" cy="820737"/>
          </a:xfrm>
        </p:spPr>
        <p:txBody>
          <a:bodyPr/>
          <a:lstStyle/>
          <a:p>
            <a:pPr eaLnBrk="1" hangingPunct="1"/>
            <a:r>
              <a:rPr lang="en-NZ" sz="3600" dirty="0">
                <a:solidFill>
                  <a:schemeClr val="accent1"/>
                </a:solidFill>
              </a:rPr>
              <a:t>My motivation to do evaluation… </a:t>
            </a:r>
            <a:br>
              <a:rPr lang="en-NZ" sz="3600" dirty="0">
                <a:solidFill>
                  <a:schemeClr val="accent1"/>
                </a:solidFill>
              </a:rPr>
            </a:br>
            <a:endParaRPr lang="en-GB" sz="3600" dirty="0">
              <a:solidFill>
                <a:schemeClr val="accent1"/>
              </a:solidFill>
            </a:endParaRPr>
          </a:p>
        </p:txBody>
      </p:sp>
      <p:sp>
        <p:nvSpPr>
          <p:cNvPr id="7" name="TextBox 6"/>
          <p:cNvSpPr txBox="1"/>
          <p:nvPr/>
        </p:nvSpPr>
        <p:spPr>
          <a:xfrm>
            <a:off x="4433882" y="1810459"/>
            <a:ext cx="4842934" cy="954107"/>
          </a:xfrm>
          <a:prstGeom prst="rect">
            <a:avLst/>
          </a:prstGeom>
          <a:noFill/>
        </p:spPr>
        <p:txBody>
          <a:bodyPr wrap="square" rtlCol="0">
            <a:spAutoFit/>
          </a:bodyPr>
          <a:lstStyle/>
          <a:p>
            <a:pPr algn="ctr"/>
            <a:r>
              <a:rPr lang="en-NZ" sz="2800" dirty="0"/>
              <a:t> Make a positive difference for Māori</a:t>
            </a:r>
          </a:p>
        </p:txBody>
      </p:sp>
      <p:sp>
        <p:nvSpPr>
          <p:cNvPr id="8" name="TextBox 7"/>
          <p:cNvSpPr txBox="1"/>
          <p:nvPr/>
        </p:nvSpPr>
        <p:spPr>
          <a:xfrm>
            <a:off x="491067" y="5015291"/>
            <a:ext cx="4064000" cy="954107"/>
          </a:xfrm>
          <a:prstGeom prst="rect">
            <a:avLst/>
          </a:prstGeom>
          <a:noFill/>
        </p:spPr>
        <p:txBody>
          <a:bodyPr wrap="square" rtlCol="0">
            <a:spAutoFit/>
          </a:bodyPr>
          <a:lstStyle/>
          <a:p>
            <a:pPr algn="ctr"/>
            <a:r>
              <a:rPr lang="en-NZ" sz="2800" dirty="0"/>
              <a:t> Surface Māori values and perspectives</a:t>
            </a:r>
          </a:p>
        </p:txBody>
      </p:sp>
      <p:pic>
        <p:nvPicPr>
          <p:cNvPr id="9" name="Picture 8" descr="Korowai up clos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3067" y="3346327"/>
            <a:ext cx="3928533" cy="2946399"/>
          </a:xfrm>
          <a:prstGeom prst="rect">
            <a:avLst/>
          </a:prstGeom>
        </p:spPr>
      </p:pic>
      <p:pic>
        <p:nvPicPr>
          <p:cNvPr id="3" name="Picture 2" descr="Korowai 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334" y="1081481"/>
            <a:ext cx="4385733" cy="3289300"/>
          </a:xfrm>
          <a:prstGeom prst="rect">
            <a:avLst/>
          </a:prstGeom>
        </p:spPr>
      </p:pic>
      <p:sp>
        <p:nvSpPr>
          <p:cNvPr id="10" name="TextBox 9"/>
          <p:cNvSpPr txBox="1"/>
          <p:nvPr/>
        </p:nvSpPr>
        <p:spPr>
          <a:xfrm>
            <a:off x="491067" y="4423955"/>
            <a:ext cx="3449908" cy="246221"/>
          </a:xfrm>
          <a:prstGeom prst="rect">
            <a:avLst/>
          </a:prstGeom>
          <a:noFill/>
        </p:spPr>
        <p:txBody>
          <a:bodyPr wrap="none" rtlCol="0">
            <a:spAutoFit/>
          </a:bodyPr>
          <a:lstStyle/>
          <a:p>
            <a:r>
              <a:rPr lang="en-US" sz="1000" dirty="0"/>
              <a:t>Tukorehe Marae Jan 2013, Wehipeihana whānau reunion</a:t>
            </a:r>
          </a:p>
        </p:txBody>
      </p:sp>
      <p:pic>
        <p:nvPicPr>
          <p:cNvPr id="13" name="Picture 7" descr="The Kinnect Group (top).jpg"/>
          <p:cNvPicPr>
            <a:picLocks noChangeAspect="1"/>
          </p:cNvPicPr>
          <p:nvPr/>
        </p:nvPicPr>
        <p:blipFill>
          <a:blip r:embed="rId5"/>
          <a:srcRect/>
          <a:stretch>
            <a:fillRect/>
          </a:stretch>
        </p:blipFill>
        <p:spPr bwMode="auto">
          <a:xfrm>
            <a:off x="327024" y="321108"/>
            <a:ext cx="775230" cy="617832"/>
          </a:xfrm>
          <a:prstGeom prst="rect">
            <a:avLst/>
          </a:prstGeom>
          <a:noFill/>
          <a:ln w="9525">
            <a:noFill/>
            <a:miter lim="800000"/>
            <a:headEnd/>
            <a:tailEnd/>
          </a:ln>
        </p:spPr>
      </p:pic>
    </p:spTree>
    <p:extLst>
      <p:ext uri="{BB962C8B-B14F-4D97-AF65-F5344CB8AC3E}">
        <p14:creationId xmlns:p14="http://schemas.microsoft.com/office/powerpoint/2010/main" val="197786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355593" y="274638"/>
            <a:ext cx="9144000" cy="820737"/>
          </a:xfrm>
        </p:spPr>
        <p:txBody>
          <a:bodyPr/>
          <a:lstStyle/>
          <a:p>
            <a:pPr eaLnBrk="1" hangingPunct="1"/>
            <a:r>
              <a:rPr lang="en-NZ" sz="3600" dirty="0">
                <a:solidFill>
                  <a:schemeClr val="accent1"/>
                </a:solidFill>
              </a:rPr>
              <a:t>My values orientation in evaluation… </a:t>
            </a:r>
            <a:br>
              <a:rPr lang="en-NZ" sz="3600" dirty="0">
                <a:solidFill>
                  <a:schemeClr val="accent1"/>
                </a:solidFill>
              </a:rPr>
            </a:br>
            <a:endParaRPr lang="en-GB" sz="3600" dirty="0">
              <a:solidFill>
                <a:schemeClr val="accent1"/>
              </a:solidFill>
            </a:endParaRPr>
          </a:p>
        </p:txBody>
      </p:sp>
      <p:pic>
        <p:nvPicPr>
          <p:cNvPr id="14" name="Picture 13" descr="IMG_007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6318" y="4058708"/>
            <a:ext cx="4001259" cy="2667506"/>
          </a:xfrm>
          <a:prstGeom prst="rect">
            <a:avLst/>
          </a:prstGeom>
        </p:spPr>
      </p:pic>
      <p:pic>
        <p:nvPicPr>
          <p:cNvPr id="4" name="Picture 3" descr="IMG_0069.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899" y="1527175"/>
            <a:ext cx="4017433" cy="2678288"/>
          </a:xfrm>
          <a:prstGeom prst="rect">
            <a:avLst/>
          </a:prstGeom>
        </p:spPr>
      </p:pic>
      <p:sp>
        <p:nvSpPr>
          <p:cNvPr id="7" name="TextBox 6"/>
          <p:cNvSpPr txBox="1"/>
          <p:nvPr/>
        </p:nvSpPr>
        <p:spPr>
          <a:xfrm>
            <a:off x="4315351" y="1912053"/>
            <a:ext cx="4913314" cy="1384995"/>
          </a:xfrm>
          <a:prstGeom prst="rect">
            <a:avLst/>
          </a:prstGeom>
          <a:noFill/>
        </p:spPr>
        <p:txBody>
          <a:bodyPr wrap="square" rtlCol="0">
            <a:spAutoFit/>
          </a:bodyPr>
          <a:lstStyle/>
          <a:p>
            <a:r>
              <a:rPr lang="en-NZ" sz="2800" i="1" dirty="0"/>
              <a:t>Manaakitanga </a:t>
            </a:r>
          </a:p>
          <a:p>
            <a:pPr marL="457200" indent="-457200">
              <a:buFontTx/>
              <a:buChar char="-"/>
            </a:pPr>
            <a:r>
              <a:rPr lang="en-NZ" sz="2800" i="1" dirty="0"/>
              <a:t>An ethic of care</a:t>
            </a:r>
          </a:p>
          <a:p>
            <a:pPr marL="457200" indent="-457200">
              <a:buFontTx/>
              <a:buChar char="-"/>
            </a:pPr>
            <a:r>
              <a:rPr lang="en-NZ" sz="2800" i="1" dirty="0"/>
              <a:t>An ethic of responsibility</a:t>
            </a:r>
          </a:p>
        </p:txBody>
      </p:sp>
      <p:sp>
        <p:nvSpPr>
          <p:cNvPr id="8" name="TextBox 7"/>
          <p:cNvSpPr txBox="1"/>
          <p:nvPr/>
        </p:nvSpPr>
        <p:spPr>
          <a:xfrm>
            <a:off x="270937" y="4976992"/>
            <a:ext cx="4355251" cy="1815882"/>
          </a:xfrm>
          <a:prstGeom prst="rect">
            <a:avLst/>
          </a:prstGeom>
          <a:noFill/>
        </p:spPr>
        <p:txBody>
          <a:bodyPr wrap="square" rtlCol="0">
            <a:spAutoFit/>
          </a:bodyPr>
          <a:lstStyle/>
          <a:p>
            <a:pPr algn="ctr"/>
            <a:r>
              <a:rPr lang="en-NZ" sz="2800" dirty="0"/>
              <a:t>Who I am </a:t>
            </a:r>
          </a:p>
          <a:p>
            <a:pPr algn="ctr"/>
            <a:r>
              <a:rPr lang="en-NZ" sz="2800" dirty="0"/>
              <a:t>How I see the world</a:t>
            </a:r>
          </a:p>
          <a:p>
            <a:pPr algn="ctr"/>
            <a:r>
              <a:rPr lang="en-NZ" sz="2800" dirty="0"/>
              <a:t>My evaluation practice</a:t>
            </a:r>
          </a:p>
          <a:p>
            <a:pPr algn="ctr"/>
            <a:endParaRPr lang="en-NZ" sz="2800" dirty="0"/>
          </a:p>
        </p:txBody>
      </p:sp>
      <p:pic>
        <p:nvPicPr>
          <p:cNvPr id="10" name="Picture 7" descr="The Kinnect Group (top).jpg"/>
          <p:cNvPicPr>
            <a:picLocks noChangeAspect="1"/>
          </p:cNvPicPr>
          <p:nvPr/>
        </p:nvPicPr>
        <p:blipFill>
          <a:blip r:embed="rId5"/>
          <a:srcRect/>
          <a:stretch>
            <a:fillRect/>
          </a:stretch>
        </p:blipFill>
        <p:spPr bwMode="auto">
          <a:xfrm>
            <a:off x="327024" y="321108"/>
            <a:ext cx="775230" cy="617832"/>
          </a:xfrm>
          <a:prstGeom prst="rect">
            <a:avLst/>
          </a:prstGeom>
          <a:noFill/>
          <a:ln w="9525">
            <a:noFill/>
            <a:miter lim="800000"/>
            <a:headEnd/>
            <a:tailEnd/>
          </a:ln>
        </p:spPr>
      </p:pic>
      <p:sp>
        <p:nvSpPr>
          <p:cNvPr id="9" name="TextBox 8"/>
          <p:cNvSpPr txBox="1"/>
          <p:nvPr/>
        </p:nvSpPr>
        <p:spPr>
          <a:xfrm>
            <a:off x="485969" y="4229802"/>
            <a:ext cx="3449908" cy="246221"/>
          </a:xfrm>
          <a:prstGeom prst="rect">
            <a:avLst/>
          </a:prstGeom>
          <a:noFill/>
        </p:spPr>
        <p:txBody>
          <a:bodyPr wrap="none" rtlCol="0">
            <a:spAutoFit/>
          </a:bodyPr>
          <a:lstStyle/>
          <a:p>
            <a:r>
              <a:rPr lang="en-US" sz="1000" dirty="0"/>
              <a:t>Tukorehe Marae Jan 2013, Wehipeihana whānau reunion</a:t>
            </a:r>
          </a:p>
        </p:txBody>
      </p:sp>
    </p:spTree>
    <p:extLst>
      <p:ext uri="{BB962C8B-B14F-4D97-AF65-F5344CB8AC3E}">
        <p14:creationId xmlns:p14="http://schemas.microsoft.com/office/powerpoint/2010/main" val="241390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9433" y="1268939"/>
            <a:ext cx="7344834" cy="5570756"/>
          </a:xfrm>
          <a:prstGeom prst="rect">
            <a:avLst/>
          </a:prstGeom>
          <a:noFill/>
        </p:spPr>
        <p:txBody>
          <a:bodyPr wrap="square" rtlCol="0">
            <a:spAutoFit/>
          </a:bodyPr>
          <a:lstStyle/>
          <a:p>
            <a:pPr algn="ctr"/>
            <a:r>
              <a:rPr lang="en-GB" sz="2800" i="1" dirty="0"/>
              <a:t>I seek to use the tools and the discipline of evaluation </a:t>
            </a:r>
          </a:p>
          <a:p>
            <a:pPr algn="ctr">
              <a:lnSpc>
                <a:spcPct val="50000"/>
              </a:lnSpc>
            </a:pPr>
            <a:endParaRPr lang="en-GB" sz="2800" i="1" dirty="0"/>
          </a:p>
          <a:p>
            <a:pPr algn="ctr"/>
            <a:r>
              <a:rPr lang="en-GB" sz="2800" i="1" dirty="0"/>
              <a:t>To critique policy, programs and service provision by Government, by mainstream non-Māori organisation and by tribes and Māori organisation.</a:t>
            </a:r>
          </a:p>
          <a:p>
            <a:pPr algn="ctr">
              <a:lnSpc>
                <a:spcPct val="50000"/>
              </a:lnSpc>
            </a:pPr>
            <a:endParaRPr lang="en-GB" sz="2800" i="1" dirty="0"/>
          </a:p>
          <a:p>
            <a:pPr algn="ctr"/>
            <a:r>
              <a:rPr lang="en-GB" sz="2800" i="1" dirty="0"/>
              <a:t>To contribute to a more just, equitable and inclusive society</a:t>
            </a:r>
            <a:r>
              <a:rPr lang="en-AU" sz="2800" dirty="0"/>
              <a:t> </a:t>
            </a:r>
            <a:endParaRPr lang="en-GB" sz="2800" i="1" dirty="0"/>
          </a:p>
          <a:p>
            <a:pPr algn="ctr"/>
            <a:endParaRPr lang="en-GB" sz="2800" i="1" dirty="0"/>
          </a:p>
          <a:p>
            <a:pPr algn="ctr"/>
            <a:endParaRPr lang="en-AU" sz="2800" dirty="0"/>
          </a:p>
          <a:p>
            <a:endParaRPr lang="en-US" sz="2800" i="1" dirty="0"/>
          </a:p>
          <a:p>
            <a:endParaRPr lang="en-US" sz="2000" dirty="0"/>
          </a:p>
        </p:txBody>
      </p:sp>
      <p:pic>
        <p:nvPicPr>
          <p:cNvPr id="4" name="Picture 7" descr="The Kinnect Group (top).jpg"/>
          <p:cNvPicPr>
            <a:picLocks noChangeAspect="1"/>
          </p:cNvPicPr>
          <p:nvPr/>
        </p:nvPicPr>
        <p:blipFill>
          <a:blip r:embed="rId3"/>
          <a:srcRect/>
          <a:stretch>
            <a:fillRect/>
          </a:stretch>
        </p:blipFill>
        <p:spPr bwMode="auto">
          <a:xfrm>
            <a:off x="327024" y="321108"/>
            <a:ext cx="775230" cy="617832"/>
          </a:xfrm>
          <a:prstGeom prst="rect">
            <a:avLst/>
          </a:prstGeom>
          <a:noFill/>
          <a:ln w="9525">
            <a:noFill/>
            <a:miter lim="800000"/>
            <a:headEnd/>
            <a:tailEnd/>
          </a:ln>
        </p:spPr>
      </p:pic>
      <p:sp>
        <p:nvSpPr>
          <p:cNvPr id="6" name="Rectangle 2"/>
          <p:cNvSpPr>
            <a:spLocks noGrp="1"/>
          </p:cNvSpPr>
          <p:nvPr>
            <p:ph type="title"/>
          </p:nvPr>
        </p:nvSpPr>
        <p:spPr>
          <a:xfrm>
            <a:off x="355593" y="274638"/>
            <a:ext cx="9144000" cy="820737"/>
          </a:xfrm>
        </p:spPr>
        <p:txBody>
          <a:bodyPr/>
          <a:lstStyle/>
          <a:p>
            <a:pPr eaLnBrk="1" hangingPunct="1"/>
            <a:r>
              <a:rPr lang="en-NZ" sz="3600" dirty="0">
                <a:solidFill>
                  <a:schemeClr val="accent1"/>
                </a:solidFill>
              </a:rPr>
              <a:t>My values orientation in evaluation… </a:t>
            </a:r>
            <a:br>
              <a:rPr lang="en-NZ" sz="3600" dirty="0">
                <a:solidFill>
                  <a:schemeClr val="accent1"/>
                </a:solidFill>
              </a:rPr>
            </a:br>
            <a:endParaRPr lang="en-GB" sz="3600" dirty="0">
              <a:solidFill>
                <a:schemeClr val="accent1"/>
              </a:solidFill>
            </a:endParaRPr>
          </a:p>
        </p:txBody>
      </p:sp>
    </p:spTree>
    <p:extLst>
      <p:ext uri="{BB962C8B-B14F-4D97-AF65-F5344CB8AC3E}">
        <p14:creationId xmlns:p14="http://schemas.microsoft.com/office/powerpoint/2010/main" val="74800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 matarae mtv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8858" y="1621781"/>
            <a:ext cx="6499217" cy="3648958"/>
          </a:xfrm>
          <a:prstGeom prst="rect">
            <a:avLst/>
          </a:prstGeom>
        </p:spPr>
      </p:pic>
      <p:sp>
        <p:nvSpPr>
          <p:cNvPr id="23553" name="Rectangle 2"/>
          <p:cNvSpPr>
            <a:spLocks noGrp="1"/>
          </p:cNvSpPr>
          <p:nvPr>
            <p:ph type="title"/>
          </p:nvPr>
        </p:nvSpPr>
        <p:spPr>
          <a:xfrm>
            <a:off x="0" y="274638"/>
            <a:ext cx="9144000" cy="820737"/>
          </a:xfrm>
        </p:spPr>
        <p:txBody>
          <a:bodyPr/>
          <a:lstStyle/>
          <a:p>
            <a:pPr eaLnBrk="1" hangingPunct="1"/>
            <a:r>
              <a:rPr lang="en-NZ" sz="3600" dirty="0">
                <a:solidFill>
                  <a:schemeClr val="accent1"/>
                </a:solidFill>
              </a:rPr>
              <a:t>Tutu meets Tatoo</a:t>
            </a:r>
            <a:br>
              <a:rPr lang="en-NZ" sz="3600" dirty="0">
                <a:solidFill>
                  <a:schemeClr val="accent1"/>
                </a:solidFill>
              </a:rPr>
            </a:br>
            <a:r>
              <a:rPr lang="en-NZ" sz="2800" dirty="0">
                <a:solidFill>
                  <a:schemeClr val="accent1"/>
                </a:solidFill>
              </a:rPr>
              <a:t>A vision for Indigenous Evaluation for AES</a:t>
            </a:r>
            <a:endParaRPr lang="en-GB" sz="3600" dirty="0">
              <a:solidFill>
                <a:schemeClr val="accent1"/>
              </a:solidFill>
            </a:endParaRPr>
          </a:p>
        </p:txBody>
      </p:sp>
      <p:pic>
        <p:nvPicPr>
          <p:cNvPr id="12"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35350" y="6442075"/>
            <a:ext cx="1658938" cy="346075"/>
          </a:xfrm>
          <a:prstGeom prst="rect">
            <a:avLst/>
          </a:prstGeom>
          <a:noFill/>
          <a:ln w="9525">
            <a:noFill/>
            <a:miter lim="800000"/>
            <a:headEnd/>
            <a:tailEnd/>
          </a:ln>
        </p:spPr>
      </p:pic>
      <p:pic>
        <p:nvPicPr>
          <p:cNvPr id="6" name="Picture 5" descr="te matarae mtv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5880" y="2365374"/>
            <a:ext cx="4503299" cy="2528358"/>
          </a:xfrm>
          <a:prstGeom prst="rect">
            <a:avLst/>
          </a:prstGeom>
        </p:spPr>
      </p:pic>
      <p:pic>
        <p:nvPicPr>
          <p:cNvPr id="14" name="Picture 13" descr="bigstock-ballet-dancer-on-her-toes-26269088.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9864" y="1388533"/>
            <a:ext cx="3916617" cy="5873750"/>
          </a:xfrm>
          <a:prstGeom prst="rect">
            <a:avLst/>
          </a:prstGeom>
        </p:spPr>
      </p:pic>
      <p:sp>
        <p:nvSpPr>
          <p:cNvPr id="2" name="TextBox 1"/>
          <p:cNvSpPr txBox="1"/>
          <p:nvPr/>
        </p:nvSpPr>
        <p:spPr>
          <a:xfrm>
            <a:off x="78779" y="5283201"/>
            <a:ext cx="1508145" cy="246221"/>
          </a:xfrm>
          <a:prstGeom prst="rect">
            <a:avLst/>
          </a:prstGeom>
          <a:noFill/>
        </p:spPr>
        <p:txBody>
          <a:bodyPr wrap="none" rtlCol="0">
            <a:spAutoFit/>
          </a:bodyPr>
          <a:lstStyle/>
          <a:p>
            <a:r>
              <a:rPr lang="en-US" sz="1000" dirty="0"/>
              <a:t>Photo: Māori Television</a:t>
            </a:r>
          </a:p>
        </p:txBody>
      </p:sp>
      <p:sp>
        <p:nvSpPr>
          <p:cNvPr id="8" name="TextBox 7"/>
          <p:cNvSpPr txBox="1"/>
          <p:nvPr/>
        </p:nvSpPr>
        <p:spPr>
          <a:xfrm>
            <a:off x="6361046" y="6511151"/>
            <a:ext cx="1075710" cy="246221"/>
          </a:xfrm>
          <a:prstGeom prst="rect">
            <a:avLst/>
          </a:prstGeom>
          <a:noFill/>
        </p:spPr>
        <p:txBody>
          <a:bodyPr wrap="none" rtlCol="0">
            <a:spAutoFit/>
          </a:bodyPr>
          <a:lstStyle/>
          <a:p>
            <a:r>
              <a:rPr lang="en-US" sz="1000" dirty="0"/>
              <a:t>Photo: </a:t>
            </a:r>
            <a:r>
              <a:rPr lang="en-US" sz="1000" dirty="0" err="1"/>
              <a:t>Bigstock</a:t>
            </a:r>
            <a:endParaRPr lang="en-US" sz="1000" dirty="0"/>
          </a:p>
        </p:txBody>
      </p:sp>
      <p:pic>
        <p:nvPicPr>
          <p:cNvPr id="10" name="Picture 7" descr="The Kinnect Group (top).jpg"/>
          <p:cNvPicPr>
            <a:picLocks noChangeAspect="1"/>
          </p:cNvPicPr>
          <p:nvPr/>
        </p:nvPicPr>
        <p:blipFill>
          <a:blip r:embed="rId6"/>
          <a:srcRect/>
          <a:stretch>
            <a:fillRect/>
          </a:stretch>
        </p:blipFill>
        <p:spPr bwMode="auto">
          <a:xfrm>
            <a:off x="327024" y="321108"/>
            <a:ext cx="775230" cy="617832"/>
          </a:xfrm>
          <a:prstGeom prst="rect">
            <a:avLst/>
          </a:prstGeom>
          <a:noFill/>
          <a:ln w="9525">
            <a:noFill/>
            <a:miter lim="800000"/>
            <a:headEnd/>
            <a:tailEnd/>
          </a:ln>
        </p:spPr>
      </p:pic>
    </p:spTree>
    <p:extLst>
      <p:ext uri="{BB962C8B-B14F-4D97-AF65-F5344CB8AC3E}">
        <p14:creationId xmlns:p14="http://schemas.microsoft.com/office/powerpoint/2010/main" val="229130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457191" y="274638"/>
            <a:ext cx="9144000" cy="820737"/>
          </a:xfrm>
        </p:spPr>
        <p:txBody>
          <a:bodyPr/>
          <a:lstStyle/>
          <a:p>
            <a:pPr eaLnBrk="1" hangingPunct="1"/>
            <a:r>
              <a:rPr lang="en-NZ" sz="3600" dirty="0">
                <a:solidFill>
                  <a:schemeClr val="accent1"/>
                </a:solidFill>
              </a:rPr>
              <a:t>My conception of Indigenous Evaluation</a:t>
            </a:r>
            <a:endParaRPr lang="en-GB" sz="3600" dirty="0">
              <a:solidFill>
                <a:schemeClr val="accent1"/>
              </a:solidFill>
            </a:endParaRPr>
          </a:p>
        </p:txBody>
      </p:sp>
      <p:sp>
        <p:nvSpPr>
          <p:cNvPr id="3" name="TextBox 2"/>
          <p:cNvSpPr txBox="1"/>
          <p:nvPr/>
        </p:nvSpPr>
        <p:spPr>
          <a:xfrm>
            <a:off x="457198" y="1363642"/>
            <a:ext cx="8534401" cy="5334794"/>
          </a:xfrm>
          <a:prstGeom prst="rect">
            <a:avLst/>
          </a:prstGeom>
          <a:noFill/>
        </p:spPr>
        <p:txBody>
          <a:bodyPr wrap="square" rtlCol="0">
            <a:spAutoFit/>
          </a:bodyPr>
          <a:lstStyle/>
          <a:p>
            <a:pPr lvl="1"/>
            <a:endParaRPr lang="en-US" sz="2800" b="1" i="1" dirty="0"/>
          </a:p>
          <a:p>
            <a:pPr lvl="1"/>
            <a:r>
              <a:rPr lang="en-US" sz="2800" b="1" i="1" dirty="0"/>
              <a:t>By</a:t>
            </a:r>
            <a:r>
              <a:rPr lang="en-US" sz="2800" i="1" dirty="0"/>
              <a:t> </a:t>
            </a:r>
            <a:r>
              <a:rPr lang="en-US" sz="2800" dirty="0"/>
              <a:t>Indigenous peoples</a:t>
            </a:r>
          </a:p>
          <a:p>
            <a:pPr lvl="1">
              <a:lnSpc>
                <a:spcPct val="50000"/>
              </a:lnSpc>
            </a:pPr>
            <a:endParaRPr lang="en-US" sz="2800" dirty="0"/>
          </a:p>
          <a:p>
            <a:pPr lvl="1"/>
            <a:r>
              <a:rPr lang="en-US" sz="2800" b="1" i="1" dirty="0"/>
              <a:t>For</a:t>
            </a:r>
            <a:r>
              <a:rPr lang="en-US" sz="2800" i="1" dirty="0"/>
              <a:t> </a:t>
            </a:r>
            <a:r>
              <a:rPr lang="en-US" sz="2800" dirty="0"/>
              <a:t>Indigenous peoples</a:t>
            </a:r>
          </a:p>
          <a:p>
            <a:pPr lvl="1">
              <a:lnSpc>
                <a:spcPct val="50000"/>
              </a:lnSpc>
            </a:pPr>
            <a:endParaRPr lang="en-US" sz="2800" dirty="0"/>
          </a:p>
          <a:p>
            <a:pPr lvl="1"/>
            <a:r>
              <a:rPr lang="en-US" sz="2800" b="1" i="1" dirty="0"/>
              <a:t>As</a:t>
            </a:r>
            <a:r>
              <a:rPr lang="en-US" sz="2800" dirty="0"/>
              <a:t> Indigenous peoples</a:t>
            </a:r>
          </a:p>
          <a:p>
            <a:pPr algn="ctr"/>
            <a:endParaRPr lang="en-US" sz="2800" dirty="0"/>
          </a:p>
          <a:p>
            <a:pPr algn="ctr"/>
            <a:endParaRPr lang="en-US" sz="2800" dirty="0"/>
          </a:p>
          <a:p>
            <a:pPr algn="ctr"/>
            <a:r>
              <a:rPr lang="en-US" sz="2800" dirty="0"/>
              <a:t>Non Indigenous participation is by invitation</a:t>
            </a:r>
          </a:p>
          <a:p>
            <a:pPr algn="ctr"/>
            <a:endParaRPr lang="en-US" sz="2800" dirty="0"/>
          </a:p>
          <a:p>
            <a:pPr algn="ctr"/>
            <a:r>
              <a:rPr lang="en-US" sz="2800" dirty="0"/>
              <a:t>No automatic or presumed right of participation</a:t>
            </a:r>
          </a:p>
          <a:p>
            <a:pPr>
              <a:lnSpc>
                <a:spcPct val="200000"/>
              </a:lnSpc>
            </a:pPr>
            <a:endParaRPr lang="en-NZ" sz="1200" dirty="0"/>
          </a:p>
          <a:p>
            <a:endParaRPr lang="en-NZ" sz="2000" dirty="0"/>
          </a:p>
        </p:txBody>
      </p:sp>
      <p:pic>
        <p:nvPicPr>
          <p:cNvPr id="6" name="Picture 5" descr="SH Whakairo closeu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4288" y="1770041"/>
            <a:ext cx="3009138" cy="2006091"/>
          </a:xfrm>
          <a:prstGeom prst="rect">
            <a:avLst/>
          </a:prstGeom>
        </p:spPr>
      </p:pic>
      <p:pic>
        <p:nvPicPr>
          <p:cNvPr id="7" name="Picture 7" descr="The Kinnect Group (top).jpg"/>
          <p:cNvPicPr>
            <a:picLocks noChangeAspect="1"/>
          </p:cNvPicPr>
          <p:nvPr/>
        </p:nvPicPr>
        <p:blipFill>
          <a:blip r:embed="rId4"/>
          <a:srcRect/>
          <a:stretch>
            <a:fillRect/>
          </a:stretch>
        </p:blipFill>
        <p:spPr bwMode="auto">
          <a:xfrm>
            <a:off x="327024" y="321108"/>
            <a:ext cx="775230" cy="617832"/>
          </a:xfrm>
          <a:prstGeom prst="rect">
            <a:avLst/>
          </a:prstGeom>
          <a:noFill/>
          <a:ln w="9525">
            <a:noFill/>
            <a:miter lim="800000"/>
            <a:headEnd/>
            <a:tailEnd/>
          </a:ln>
        </p:spPr>
      </p:pic>
      <p:sp>
        <p:nvSpPr>
          <p:cNvPr id="8" name="TextBox 7"/>
          <p:cNvSpPr txBox="1"/>
          <p:nvPr/>
        </p:nvSpPr>
        <p:spPr>
          <a:xfrm>
            <a:off x="5649846" y="3928535"/>
            <a:ext cx="1874206" cy="246221"/>
          </a:xfrm>
          <a:prstGeom prst="rect">
            <a:avLst/>
          </a:prstGeom>
          <a:noFill/>
        </p:spPr>
        <p:txBody>
          <a:bodyPr wrap="none" rtlCol="0">
            <a:spAutoFit/>
          </a:bodyPr>
          <a:lstStyle/>
          <a:p>
            <a:r>
              <a:rPr lang="en-US" sz="1000" dirty="0"/>
              <a:t>Photographer: Sharon Hawke</a:t>
            </a:r>
          </a:p>
        </p:txBody>
      </p:sp>
    </p:spTree>
    <p:extLst>
      <p:ext uri="{BB962C8B-B14F-4D97-AF65-F5344CB8AC3E}">
        <p14:creationId xmlns:p14="http://schemas.microsoft.com/office/powerpoint/2010/main" val="2221804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0" y="542905"/>
            <a:ext cx="9144000" cy="820737"/>
          </a:xfrm>
        </p:spPr>
        <p:txBody>
          <a:bodyPr/>
          <a:lstStyle/>
          <a:p>
            <a:pPr eaLnBrk="1" hangingPunct="1"/>
            <a:br>
              <a:rPr lang="en-NZ" sz="3600" dirty="0">
                <a:solidFill>
                  <a:schemeClr val="accent1"/>
                </a:solidFill>
              </a:rPr>
            </a:br>
            <a:r>
              <a:rPr lang="en-US" sz="3600" dirty="0">
                <a:solidFill>
                  <a:srgbClr val="4F81BD"/>
                </a:solidFill>
              </a:rPr>
              <a:t>So how do we get there</a:t>
            </a:r>
            <a:r>
              <a:rPr lang="en-US" sz="3600" dirty="0">
                <a:solidFill>
                  <a:schemeClr val="accent1"/>
                </a:solidFill>
              </a:rPr>
              <a:t>?</a:t>
            </a:r>
            <a:br>
              <a:rPr lang="en-US" sz="3600" dirty="0"/>
            </a:br>
            <a:endParaRPr lang="en-GB" sz="3600" dirty="0">
              <a:solidFill>
                <a:schemeClr val="accent1"/>
              </a:solidFill>
            </a:endParaRPr>
          </a:p>
        </p:txBody>
      </p:sp>
      <p:sp>
        <p:nvSpPr>
          <p:cNvPr id="5" name="TextBox 4"/>
          <p:cNvSpPr txBox="1"/>
          <p:nvPr/>
        </p:nvSpPr>
        <p:spPr>
          <a:xfrm>
            <a:off x="457198" y="1363642"/>
            <a:ext cx="8534401" cy="6124754"/>
          </a:xfrm>
          <a:prstGeom prst="rect">
            <a:avLst/>
          </a:prstGeom>
          <a:noFill/>
        </p:spPr>
        <p:txBody>
          <a:bodyPr wrap="square" rtlCol="0">
            <a:spAutoFit/>
          </a:bodyPr>
          <a:lstStyle/>
          <a:p>
            <a:r>
              <a:rPr lang="en-US" sz="2800" b="1" i="1" dirty="0"/>
              <a:t>Paradigm shift</a:t>
            </a:r>
            <a:endParaRPr lang="en-US" sz="2800" dirty="0"/>
          </a:p>
          <a:p>
            <a:pPr algn="ctr">
              <a:lnSpc>
                <a:spcPct val="50000"/>
              </a:lnSpc>
            </a:pPr>
            <a:endParaRPr lang="en-US" sz="2400" dirty="0"/>
          </a:p>
          <a:p>
            <a:pPr algn="ctr"/>
            <a:r>
              <a:rPr lang="en-US" sz="2400" dirty="0"/>
              <a:t>Fundamentally about how you view the world</a:t>
            </a:r>
          </a:p>
          <a:p>
            <a:pPr algn="ctr">
              <a:lnSpc>
                <a:spcPct val="50000"/>
              </a:lnSpc>
            </a:pPr>
            <a:endParaRPr lang="en-US" sz="2800" dirty="0"/>
          </a:p>
          <a:p>
            <a:endParaRPr lang="en-US" b="1" i="1" dirty="0"/>
          </a:p>
          <a:p>
            <a:r>
              <a:rPr lang="en-US" sz="2800" b="1" i="1" dirty="0"/>
              <a:t>Challenge</a:t>
            </a:r>
            <a:r>
              <a:rPr lang="en-US" sz="2800" dirty="0"/>
              <a:t> </a:t>
            </a:r>
          </a:p>
          <a:p>
            <a:pPr lvl="1">
              <a:lnSpc>
                <a:spcPct val="50000"/>
              </a:lnSpc>
            </a:pPr>
            <a:endParaRPr lang="en-US" sz="2800" dirty="0"/>
          </a:p>
          <a:p>
            <a:pPr marL="271463" lvl="1" indent="185738"/>
            <a:r>
              <a:rPr lang="en-US" sz="2400" dirty="0"/>
              <a:t>For non-Indigenous </a:t>
            </a:r>
          </a:p>
          <a:p>
            <a:pPr marL="271463" lvl="1" indent="185738"/>
            <a:r>
              <a:rPr lang="en-US" sz="2400" dirty="0"/>
              <a:t>	Have to want to </a:t>
            </a:r>
          </a:p>
          <a:p>
            <a:pPr marL="271463" lvl="1" indent="185738"/>
            <a:r>
              <a:rPr lang="en-US" sz="2400" dirty="0"/>
              <a:t>		Have to see a reason to</a:t>
            </a:r>
          </a:p>
          <a:p>
            <a:pPr marL="271463" lvl="1" indent="185738"/>
            <a:r>
              <a:rPr lang="en-US" sz="2400" dirty="0"/>
              <a:t>			See the world differently</a:t>
            </a:r>
          </a:p>
          <a:p>
            <a:pPr marL="271463" lvl="1" indent="185738"/>
            <a:r>
              <a:rPr lang="en-US" sz="2400" dirty="0"/>
              <a:t> 				Through ‘alternate’ eyes</a:t>
            </a:r>
          </a:p>
          <a:p>
            <a:pPr lvl="1"/>
            <a:endParaRPr lang="en-US" sz="2800" dirty="0"/>
          </a:p>
          <a:p>
            <a:pPr lvl="1"/>
            <a:r>
              <a:rPr lang="en-US" sz="2800" b="1" dirty="0">
                <a:solidFill>
                  <a:schemeClr val="accent1"/>
                </a:solidFill>
              </a:rPr>
              <a:t>So why should I care – and how do I change?</a:t>
            </a:r>
          </a:p>
          <a:p>
            <a:pPr algn="ctr"/>
            <a:endParaRPr lang="en-US" sz="2800" dirty="0"/>
          </a:p>
          <a:p>
            <a:pPr>
              <a:lnSpc>
                <a:spcPct val="200000"/>
              </a:lnSpc>
            </a:pPr>
            <a:endParaRPr lang="en-NZ" sz="1200" dirty="0"/>
          </a:p>
          <a:p>
            <a:endParaRPr lang="en-NZ" sz="2000" dirty="0"/>
          </a:p>
        </p:txBody>
      </p:sp>
      <p:pic>
        <p:nvPicPr>
          <p:cNvPr id="6" name="Picture 5" descr="SH Whakairo closeu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3127" y="2667509"/>
            <a:ext cx="3009138" cy="2006091"/>
          </a:xfrm>
          <a:prstGeom prst="rect">
            <a:avLst/>
          </a:prstGeom>
        </p:spPr>
      </p:pic>
      <p:pic>
        <p:nvPicPr>
          <p:cNvPr id="7" name="Picture 7" descr="The Kinnect Group (top).jpg"/>
          <p:cNvPicPr>
            <a:picLocks noChangeAspect="1"/>
          </p:cNvPicPr>
          <p:nvPr/>
        </p:nvPicPr>
        <p:blipFill>
          <a:blip r:embed="rId4"/>
          <a:srcRect/>
          <a:stretch>
            <a:fillRect/>
          </a:stretch>
        </p:blipFill>
        <p:spPr bwMode="auto">
          <a:xfrm>
            <a:off x="327024" y="321108"/>
            <a:ext cx="775230" cy="617832"/>
          </a:xfrm>
          <a:prstGeom prst="rect">
            <a:avLst/>
          </a:prstGeom>
          <a:noFill/>
          <a:ln w="9525">
            <a:noFill/>
            <a:miter lim="800000"/>
            <a:headEnd/>
            <a:tailEnd/>
          </a:ln>
        </p:spPr>
      </p:pic>
      <p:sp>
        <p:nvSpPr>
          <p:cNvPr id="8" name="TextBox 7"/>
          <p:cNvSpPr txBox="1"/>
          <p:nvPr/>
        </p:nvSpPr>
        <p:spPr>
          <a:xfrm>
            <a:off x="6242512" y="4696601"/>
            <a:ext cx="1874206" cy="246221"/>
          </a:xfrm>
          <a:prstGeom prst="rect">
            <a:avLst/>
          </a:prstGeom>
          <a:noFill/>
        </p:spPr>
        <p:txBody>
          <a:bodyPr wrap="none" rtlCol="0">
            <a:spAutoFit/>
          </a:bodyPr>
          <a:lstStyle/>
          <a:p>
            <a:r>
              <a:rPr lang="en-US" sz="1000" dirty="0"/>
              <a:t>Photographer: Sharon Hawke</a:t>
            </a:r>
          </a:p>
        </p:txBody>
      </p:sp>
    </p:spTree>
    <p:extLst>
      <p:ext uri="{BB962C8B-B14F-4D97-AF65-F5344CB8AC3E}">
        <p14:creationId xmlns:p14="http://schemas.microsoft.com/office/powerpoint/2010/main" val="4293625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16315</TotalTime>
  <Words>3353</Words>
  <Application>Microsoft Macintosh PowerPoint</Application>
  <PresentationFormat>On-screen Show (4:3)</PresentationFormat>
  <Paragraphs>375</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Britannic Bold</vt:lpstr>
      <vt:lpstr>Calibri</vt:lpstr>
      <vt:lpstr>Charcoal CY</vt:lpstr>
      <vt:lpstr>Marker Felt</vt:lpstr>
      <vt:lpstr>Office Theme</vt:lpstr>
      <vt:lpstr>A Vision for Indigenous Evaluation</vt:lpstr>
      <vt:lpstr>PowerPoint Presentation</vt:lpstr>
      <vt:lpstr>Who am I?  (Ko wai au?)  </vt:lpstr>
      <vt:lpstr>My motivation to do evaluation…  </vt:lpstr>
      <vt:lpstr>My values orientation in evaluation…  </vt:lpstr>
      <vt:lpstr>My values orientation in evaluation…  </vt:lpstr>
      <vt:lpstr>Tutu meets Tatoo A vision for Indigenous Evaluation for AES</vt:lpstr>
      <vt:lpstr>My conception of Indigenous Evaluation</vt:lpstr>
      <vt:lpstr> So how do we get there? </vt:lpstr>
      <vt:lpstr> Why should I care? </vt:lpstr>
      <vt:lpstr> How do I change? </vt:lpstr>
      <vt:lpstr> How would we know things are on track?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Tutu meets Tatoo1 A vision for Indigenous Evaluation for AES</vt:lpstr>
      <vt:lpstr>Ihi Frenzy </vt:lpstr>
      <vt:lpstr>PowerPoint Presentation</vt:lpstr>
      <vt:lpstr>PowerPoint Presentation</vt:lpstr>
      <vt:lpstr>PowerPoint Presentation</vt:lpstr>
      <vt:lpstr> Acknowledgements</vt:lpstr>
    </vt:vector>
  </TitlesOfParts>
  <Company>Julian King &amp; Associates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King</dc:creator>
  <cp:lastModifiedBy>Ngahorihori Wehipeihana</cp:lastModifiedBy>
  <cp:revision>385</cp:revision>
  <cp:lastPrinted>2013-09-02T15:43:01Z</cp:lastPrinted>
  <dcterms:created xsi:type="dcterms:W3CDTF">2013-03-12T22:43:41Z</dcterms:created>
  <dcterms:modified xsi:type="dcterms:W3CDTF">2025-09-23T22:13:55Z</dcterms:modified>
</cp:coreProperties>
</file>